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3"/>
  </p:notesMasterIdLst>
  <p:sldIdLst>
    <p:sldId id="269" r:id="rId2"/>
    <p:sldId id="266" r:id="rId3"/>
    <p:sldId id="279" r:id="rId4"/>
    <p:sldId id="265" r:id="rId5"/>
    <p:sldId id="282" r:id="rId6"/>
    <p:sldId id="275" r:id="rId7"/>
    <p:sldId id="276" r:id="rId8"/>
    <p:sldId id="278" r:id="rId9"/>
    <p:sldId id="280" r:id="rId10"/>
    <p:sldId id="273" r:id="rId11"/>
    <p:sldId id="28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1F0A5BD-87F9-483E-8622-D26A229A8BEF}">
          <p14:sldIdLst>
            <p14:sldId id="269"/>
            <p14:sldId id="266"/>
            <p14:sldId id="279"/>
            <p14:sldId id="265"/>
            <p14:sldId id="282"/>
            <p14:sldId id="275"/>
            <p14:sldId id="276"/>
            <p14:sldId id="278"/>
            <p14:sldId id="280"/>
            <p14:sldId id="273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FF"/>
    <a:srgbClr val="993300"/>
    <a:srgbClr val="663300"/>
    <a:srgbClr val="3E0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" y="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C3518-F421-4274-B089-A921E771D969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DF1AD-081C-45F7-A016-F76235978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10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DF1AD-081C-45F7-A016-F76235978EA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58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821DC7E-96F5-4588-B74F-F6161A271403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A84721A-522C-47D2-9D31-40042CA559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712968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b="1" dirty="0"/>
              <a:t>Летопись Афанасьевского архива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508103" y="5517232"/>
            <a:ext cx="3627517" cy="1584176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/>
              <a:t>1929 - 2019</a:t>
            </a:r>
            <a:br>
              <a:rPr lang="ru-RU" sz="5400" dirty="0" smtClean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1023616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ИСТОРИКО-ДОКУМЕНТАЛЬНАЯ ВЫСТАВКА 2016\P61502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9974"/>
            <a:ext cx="4786346" cy="321471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5720" y="3857628"/>
            <a:ext cx="4286280" cy="157163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521771"/>
            <a:ext cx="2759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ОРГАНИЗУЕТ ВЫСТАВКИ АРХИВНЫХ </a:t>
            </a:r>
            <a:r>
              <a:rPr lang="ru-RU" sz="2000" b="1" dirty="0" smtClean="0">
                <a:solidFill>
                  <a:schemeClr val="accent2"/>
                </a:solidFill>
              </a:rPr>
              <a:t>ДОКУМЕНТОВ и ОФОРМЛЯЕТ ИНФОРМАЦИОННЫЕ СТЕНДЫ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8962955" flipV="1">
            <a:off x="692247" y="3277307"/>
            <a:ext cx="83383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2016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3283537"/>
            <a:ext cx="4694327" cy="319458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Прямоугольник 6"/>
          <p:cNvSpPr/>
          <p:nvPr/>
        </p:nvSpPr>
        <p:spPr>
          <a:xfrm rot="20045610">
            <a:off x="4037805" y="5914771"/>
            <a:ext cx="711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4"/>
                </a:solidFill>
              </a:rPr>
              <a:t>2018</a:t>
            </a: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969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720" y="4797152"/>
            <a:ext cx="371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000" b="1" dirty="0">
                <a:solidFill>
                  <a:schemeClr val="accent2"/>
                </a:solidFill>
              </a:rPr>
              <a:t>ОСУЩЕСТВЛЯЕТ ИНФОРМАЦИОННУЮ ПОДДЕРЖКУ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5720" y="3857628"/>
            <a:ext cx="4286280" cy="157163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4" y="577795"/>
            <a:ext cx="4657748" cy="31519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6" y="818012"/>
            <a:ext cx="1627773" cy="1956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67733"/>
            <a:ext cx="4392488" cy="3294366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39553" y="3244334"/>
            <a:ext cx="720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2017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5992767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2019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006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Мои документы\media\imag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4071966" cy="507209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14290"/>
            <a:ext cx="6786610" cy="92869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Возникновение</a:t>
            </a:r>
            <a:r>
              <a:rPr kumimoji="0" lang="ru-RU" sz="3600" b="0" i="0" u="none" strike="noStrike" kern="1200" cap="all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архива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142984"/>
            <a:ext cx="35101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10 августа 1929 года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Зюздинский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государственный архив при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Зюздинском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райисполкоме.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Архив первоначально занимал комнату в 10 кв. м. На стеллажах и лавках размещались документы местных сельских Советов.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 этом свидетельствует Регистрационная карточка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Зюздинского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райгосархива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 22 октября 1929 года, что хранится в Государственном архиве Кировской области.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Обязанности по архиву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исполнял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Чувашев Михаил Михайлович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тех. секретарь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РИКа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(первый архивариус)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421078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Регистрационная карточка </a:t>
            </a:r>
            <a:r>
              <a:rPr lang="ru-RU" sz="12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Зюздинского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районного государственного архива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22.10.1929 года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Государственный архив Кировской области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Ф.Р-1017, оп.1, д.10 л.74.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969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214290"/>
            <a:ext cx="6786610" cy="92869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980728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/>
                </a:solidFill>
                <a:cs typeface="Times New Roman" pitchFamily="18" charset="0"/>
              </a:rPr>
              <a:t>Самый ранний документ</a:t>
            </a:r>
          </a:p>
          <a:p>
            <a:pPr lvl="0" algn="ctr"/>
            <a:r>
              <a:rPr lang="ru-RU" sz="2000" b="1" dirty="0" smtClean="0">
                <a:solidFill>
                  <a:schemeClr val="accent2"/>
                </a:solidFill>
                <a:cs typeface="Times New Roman" pitchFamily="18" charset="0"/>
              </a:rPr>
              <a:t>в архиве</a:t>
            </a:r>
            <a:endParaRPr lang="ru-RU" sz="2000" b="1" dirty="0">
              <a:solidFill>
                <a:schemeClr val="accent2"/>
              </a:solidFill>
              <a:cs typeface="Times New Roman" pitchFamily="18" charset="0"/>
            </a:endParaRPr>
          </a:p>
          <a:p>
            <a:pPr lvl="0" algn="just"/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Обязательство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 д.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Селезневской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Меркучевского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сельсовета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Гординской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волости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Омутнинского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уезда Вятской губернии от 06.03.1923 № 1</a:t>
            </a:r>
          </a:p>
          <a:p>
            <a:pPr lvl="0" algn="just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 получении из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госсемфонда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Фаленского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раздаточного пункта 20 пуд. семенного овса на посев весной 1923 года и о возврате его осенью этого же года»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92080" y="5661248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Афанасьевский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архив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Ф.Р-89, оп.1, д.1 л.1.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4536504" cy="6168910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81220734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712968" cy="3024336"/>
          </a:xfrm>
        </p:spPr>
        <p:txBody>
          <a:bodyPr>
            <a:normAutofit/>
          </a:bodyPr>
          <a:lstStyle/>
          <a:p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785794"/>
            <a:ext cx="4214842" cy="52777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85720" y="285728"/>
            <a:ext cx="392909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Руководители</a:t>
            </a:r>
          </a:p>
          <a:p>
            <a:pPr algn="ctr"/>
            <a:r>
              <a:rPr lang="ru-RU" sz="2000" b="1" dirty="0" err="1" smtClean="0">
                <a:solidFill>
                  <a:schemeClr val="accent2"/>
                </a:solidFill>
              </a:rPr>
              <a:t>Зюздинского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 err="1" smtClean="0">
                <a:solidFill>
                  <a:schemeClr val="accent2"/>
                </a:solidFill>
              </a:rPr>
              <a:t>райгосархива</a:t>
            </a:r>
            <a:endParaRPr lang="ru-RU" sz="2000" b="1" dirty="0">
              <a:solidFill>
                <a:schemeClr val="accent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в </a:t>
            </a:r>
            <a:r>
              <a:rPr lang="ru-RU" sz="2000" b="1" dirty="0" smtClean="0">
                <a:solidFill>
                  <a:schemeClr val="accent2"/>
                </a:solidFill>
              </a:rPr>
              <a:t>30–50 гг.</a:t>
            </a:r>
          </a:p>
          <a:p>
            <a:pPr algn="ctr"/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1929 -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Чувашев Михаил Михайлович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1936 - июль 1937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Черанёва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Устинья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Дмитриевна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1937 – октябрь 1941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Селукова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Дмитриевна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1941 – сентябрь 1942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Ичетовкина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1942 – декабрь 1943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Оленичева Александра Ивановна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 1944 – июль 1952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Бузмакова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Парасковья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Ильинична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– ноябрь 1952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Ичетовкина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Петровна</a:t>
            </a:r>
          </a:p>
          <a:p>
            <a:pPr algn="ctr"/>
            <a:r>
              <a:rPr lang="ru-RU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1601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16832"/>
            <a:ext cx="8712968" cy="3024336"/>
          </a:xfrm>
        </p:spPr>
        <p:txBody>
          <a:bodyPr>
            <a:normAutofit/>
          </a:bodyPr>
          <a:lstStyle/>
          <a:p>
            <a:r>
              <a:rPr lang="ru-RU" sz="5400" dirty="0"/>
              <a:t/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285728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04430"/>
            <a:ext cx="5688632" cy="4652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50" y="1503485"/>
            <a:ext cx="6227946" cy="53210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515719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 err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Афанасьевский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архив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Ф.Р-66, оп.1, д.6 л.1.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09886"/>
            <a:ext cx="2736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СПИСОК ФОНДОВ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01.01.1940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(первый)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1874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14290"/>
            <a:ext cx="5357850" cy="78581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Хранители истории района</a:t>
            </a:r>
            <a:endParaRPr lang="ru-RU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1" y="369864"/>
            <a:ext cx="2928958" cy="41688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357298"/>
            <a:ext cx="2928958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357298"/>
            <a:ext cx="2928958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6611" y="4585838"/>
            <a:ext cx="2590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Сальникова</a:t>
            </a: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(</a:t>
            </a:r>
            <a:r>
              <a:rPr lang="ru-RU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Белева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Мария Михайловна</a:t>
            </a:r>
            <a:endParaRPr lang="ru-RU" b="1" dirty="0" smtClean="0">
              <a:solidFill>
                <a:srgbClr val="632423"/>
              </a:solidFill>
              <a:latin typeface="Algerian" pitchFamily="82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1952-1973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2643174" y="5404967"/>
            <a:ext cx="3143272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Гудовских</a:t>
            </a: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(</a:t>
            </a:r>
            <a:r>
              <a:rPr lang="ru-RU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Сюзева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Татьяна Николаевна</a:t>
            </a:r>
            <a:endParaRPr lang="ru-RU" b="1" dirty="0" smtClean="0">
              <a:solidFill>
                <a:srgbClr val="632423"/>
              </a:solidFill>
              <a:latin typeface="Algerian" pitchFamily="82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1976-1990</a:t>
            </a:r>
            <a:endParaRPr lang="ru-RU" dirty="0" smtClean="0">
              <a:latin typeface="Algerian" pitchFamily="82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ru-RU" sz="1100" dirty="0" smtClean="0">
                <a:latin typeface="Times New Roman" pitchFamily="18" charset="0"/>
                <a:cs typeface="Arial" pitchFamily="34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6446" y="5429264"/>
            <a:ext cx="3000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Агибалова</a:t>
            </a: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(</a:t>
            </a:r>
            <a:r>
              <a:rPr lang="ru-RU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Харина</a:t>
            </a:r>
            <a:r>
              <a:rPr lang="ru-RU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632423"/>
                </a:solidFill>
                <a:latin typeface="Monotype Corsiva" pitchFamily="66" charset="0"/>
                <a:cs typeface="Arial" pitchFamily="34" charset="0"/>
              </a:rPr>
              <a:t>Нина Викторовна</a:t>
            </a:r>
            <a:endParaRPr lang="ru-RU" b="1" dirty="0" smtClean="0">
              <a:solidFill>
                <a:srgbClr val="632423"/>
              </a:solidFill>
              <a:latin typeface="Algerian" pitchFamily="82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632423"/>
                </a:solidFill>
                <a:latin typeface="Algerian" pitchFamily="82" charset="0"/>
                <a:cs typeface="Arial" pitchFamily="34" charset="0"/>
              </a:rPr>
              <a:t>1993-2015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037562">
            <a:off x="204819" y="3490686"/>
            <a:ext cx="1785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в архивном деле</a:t>
            </a:r>
          </a:p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20 лет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8926" y="1500174"/>
            <a:ext cx="1673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 архивном деле</a:t>
            </a:r>
          </a:p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13 лет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 rot="889614">
            <a:off x="7484588" y="1420322"/>
            <a:ext cx="158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в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 архивном деле</a:t>
            </a:r>
          </a:p>
          <a:p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haroni" pitchFamily="2" charset="-79"/>
              </a:rPr>
              <a:t>22 года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cs typeface="Aharoni" pitchFamily="2" charset="-79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_04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500770"/>
            <a:ext cx="3000396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 rot="10800000" flipV="1">
            <a:off x="4643438" y="4644174"/>
            <a:ext cx="392909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1973 – июль 1974 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Быданцева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Алевтина Васильевна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июль 1974 – август 1976 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Бузмакова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Ивановна</a:t>
            </a:r>
          </a:p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1990 – апрель 1993 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Бузмакова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 Ивановна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5286388"/>
            <a:ext cx="34290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Руководители </a:t>
            </a:r>
            <a:r>
              <a:rPr lang="ru-RU" sz="2000" b="1" dirty="0" err="1" smtClean="0">
                <a:solidFill>
                  <a:schemeClr val="accent2"/>
                </a:solidFill>
              </a:rPr>
              <a:t>Афанасьевского</a:t>
            </a:r>
            <a:r>
              <a:rPr lang="ru-RU" sz="2000" b="1" dirty="0" smtClean="0">
                <a:solidFill>
                  <a:schemeClr val="accent2"/>
                </a:solidFill>
              </a:rPr>
              <a:t> районного архива </a:t>
            </a: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260648"/>
            <a:ext cx="5544617" cy="4143404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2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32706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9469"/>
          <a:stretch>
            <a:fillRect/>
          </a:stretch>
        </p:blipFill>
        <p:spPr bwMode="auto">
          <a:xfrm>
            <a:off x="452154" y="476672"/>
            <a:ext cx="3357586" cy="49370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X:\36.Arhiv2 (Борова ИИ)\P3270653.JPG"/>
          <p:cNvPicPr>
            <a:picLocks noChangeAspect="1" noChangeArrowheads="1"/>
          </p:cNvPicPr>
          <p:nvPr/>
        </p:nvPicPr>
        <p:blipFill>
          <a:blip r:embed="rId3" cstate="print"/>
          <a:srcRect r="28026"/>
          <a:stretch>
            <a:fillRect/>
          </a:stretch>
        </p:blipFill>
        <p:spPr bwMode="auto">
          <a:xfrm>
            <a:off x="3563888" y="1329059"/>
            <a:ext cx="3437574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X:\36.Arhiv2 (Борова ИИ)\P3270646.JPG"/>
          <p:cNvPicPr>
            <a:picLocks noChangeAspect="1" noChangeArrowheads="1"/>
          </p:cNvPicPr>
          <p:nvPr/>
        </p:nvPicPr>
        <p:blipFill>
          <a:blip r:embed="rId4" cstate="print"/>
          <a:srcRect l="-6250"/>
          <a:stretch>
            <a:fillRect/>
          </a:stretch>
        </p:blipFill>
        <p:spPr bwMode="auto">
          <a:xfrm>
            <a:off x="6300192" y="3693377"/>
            <a:ext cx="2485478" cy="27792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071933" y="323612"/>
            <a:ext cx="4388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   Архив сегодня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517232"/>
            <a:ext cx="3096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01.01.2020: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фондов, 25553 ед. хр.-  управленческая документация, 84 ед. хр. - фотодокументы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71933" y="323612"/>
            <a:ext cx="4143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  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476672"/>
            <a:ext cx="3394471" cy="452596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1916832"/>
            <a:ext cx="6325632" cy="4525962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071933" y="476672"/>
            <a:ext cx="47374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ХРАНИТ </a:t>
            </a:r>
            <a:r>
              <a:rPr lang="ru-RU" sz="2000" b="1" dirty="0">
                <a:solidFill>
                  <a:schemeClr val="accent2"/>
                </a:solidFill>
              </a:rPr>
              <a:t>ДОКУМЕНТЫ ПО ЛИЧНОМУ </a:t>
            </a:r>
            <a:r>
              <a:rPr lang="ru-RU" sz="2000" b="1" dirty="0" smtClean="0">
                <a:solidFill>
                  <a:schemeClr val="accent2"/>
                </a:solidFill>
              </a:rPr>
              <a:t>СОСТАВУ</a:t>
            </a:r>
          </a:p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ликвидированных </a:t>
            </a:r>
            <a:r>
              <a:rPr lang="ru-RU" sz="2000" b="1" dirty="0">
                <a:solidFill>
                  <a:schemeClr val="accent2"/>
                </a:solidFill>
              </a:rPr>
              <a:t>организаций района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5" y="5301208"/>
            <a:ext cx="2046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01.01.2020: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11710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хр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2014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809</TotalTime>
  <Words>364</Words>
  <Application>Microsoft Office PowerPoint</Application>
  <PresentationFormat>Экран (4:3)</PresentationFormat>
  <Paragraphs>93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Aharoni</vt:lpstr>
      <vt:lpstr>Algerian</vt:lpstr>
      <vt:lpstr>Arial</vt:lpstr>
      <vt:lpstr>Calibri</vt:lpstr>
      <vt:lpstr>Franklin Gothic Book</vt:lpstr>
      <vt:lpstr>Franklin Gothic Medium</vt:lpstr>
      <vt:lpstr>Monotype Corsiva</vt:lpstr>
      <vt:lpstr>Times New Roman</vt:lpstr>
      <vt:lpstr>Wingdings 2</vt:lpstr>
      <vt:lpstr>Трек</vt:lpstr>
      <vt:lpstr>Летопись Афанасьевского архива   </vt:lpstr>
      <vt:lpstr>Презентация PowerPoint</vt:lpstr>
      <vt:lpstr>Презентация PowerPoint</vt:lpstr>
      <vt:lpstr> </vt:lpstr>
      <vt:lpstr> </vt:lpstr>
      <vt:lpstr>Хранители истории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97</cp:revision>
  <dcterms:created xsi:type="dcterms:W3CDTF">2018-03-29T12:29:16Z</dcterms:created>
  <dcterms:modified xsi:type="dcterms:W3CDTF">2020-01-17T10:09:16Z</dcterms:modified>
</cp:coreProperties>
</file>