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19"/>
  </p:notesMasterIdLst>
  <p:sldIdLst>
    <p:sldId id="258" r:id="rId2"/>
    <p:sldId id="273" r:id="rId3"/>
    <p:sldId id="277" r:id="rId4"/>
    <p:sldId id="278" r:id="rId5"/>
    <p:sldId id="274" r:id="rId6"/>
    <p:sldId id="275" r:id="rId7"/>
    <p:sldId id="276" r:id="rId8"/>
    <p:sldId id="284" r:id="rId9"/>
    <p:sldId id="282" r:id="rId10"/>
    <p:sldId id="281" r:id="rId11"/>
    <p:sldId id="279" r:id="rId12"/>
    <p:sldId id="263" r:id="rId13"/>
    <p:sldId id="283" r:id="rId14"/>
    <p:sldId id="264" r:id="rId15"/>
    <p:sldId id="267" r:id="rId16"/>
    <p:sldId id="268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578" autoAdjust="0"/>
  </p:normalViewPr>
  <p:slideViewPr>
    <p:cSldViewPr>
      <p:cViewPr varScale="1">
        <p:scale>
          <a:sx n="111" d="100"/>
          <a:sy n="111" d="100"/>
        </p:scale>
        <p:origin x="7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BF6FC-AE14-45D4-A62D-C11848254E9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A74D4-8A00-4AF2-953D-11CE781E51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8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3825-EBA1-4BFB-8235-46F832CF1D7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5E3D61-EEA6-44F8-97B9-721A91102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3825-EBA1-4BFB-8235-46F832CF1D7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3D61-EEA6-44F8-97B9-721A91102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3825-EBA1-4BFB-8235-46F832CF1D7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3D61-EEA6-44F8-97B9-721A91102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3825-EBA1-4BFB-8235-46F832CF1D7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5E3D61-EEA6-44F8-97B9-721A91102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3825-EBA1-4BFB-8235-46F832CF1D7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3D61-EEA6-44F8-97B9-721A911026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3825-EBA1-4BFB-8235-46F832CF1D7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3D61-EEA6-44F8-97B9-721A91102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3825-EBA1-4BFB-8235-46F832CF1D7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5E3D61-EEA6-44F8-97B9-721A911026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3825-EBA1-4BFB-8235-46F832CF1D7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3D61-EEA6-44F8-97B9-721A91102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3825-EBA1-4BFB-8235-46F832CF1D7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3D61-EEA6-44F8-97B9-721A91102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3825-EBA1-4BFB-8235-46F832CF1D7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3D61-EEA6-44F8-97B9-721A91102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3825-EBA1-4BFB-8235-46F832CF1D7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3D61-EEA6-44F8-97B9-721A911026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5E3825-EBA1-4BFB-8235-46F832CF1D7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5E3D61-EEA6-44F8-97B9-721A911026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ransition spd="med"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evacuation.spbarchives.ru/histor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340768"/>
            <a:ext cx="8686800" cy="46085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ЭВАКУИРОВАННЫЕ</a:t>
            </a:r>
            <a:br>
              <a:rPr lang="ru-RU" sz="4000" dirty="0" smtClean="0"/>
            </a:br>
            <a:r>
              <a:rPr lang="ru-RU" sz="4000" dirty="0" smtClean="0"/>
              <a:t>в ГОДЫ великой отечественной войны в </a:t>
            </a:r>
            <a:r>
              <a:rPr lang="ru-RU" sz="4000" dirty="0" err="1" smtClean="0"/>
              <a:t>Зюздинский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и </a:t>
            </a:r>
            <a:r>
              <a:rPr lang="ru-RU" sz="4000" dirty="0" err="1" smtClean="0"/>
              <a:t>Бисеровский</a:t>
            </a:r>
            <a:r>
              <a:rPr lang="ru-RU" sz="4000" dirty="0" smtClean="0"/>
              <a:t> районы</a:t>
            </a:r>
            <a:endParaRPr lang="ru-RU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318531" cy="14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00100" y="60007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 l="1663" t="2542" r="1826" b="4324"/>
          <a:stretch>
            <a:fillRect/>
          </a:stretch>
        </p:blipFill>
        <p:spPr>
          <a:xfrm>
            <a:off x="747366" y="500042"/>
            <a:ext cx="4145250" cy="264320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 l="2065" t="3992" r="1483" b="2391"/>
          <a:stretch>
            <a:fillRect/>
          </a:stretch>
        </p:blipFill>
        <p:spPr>
          <a:xfrm>
            <a:off x="4355976" y="2564904"/>
            <a:ext cx="4500594" cy="3071834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1318531" cy="14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 rot="10800000" flipV="1">
            <a:off x="4929190" y="1105584"/>
            <a:ext cx="4000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Оленичева </a:t>
            </a:r>
            <a:r>
              <a:rPr lang="ru-RU" b="1" dirty="0" smtClean="0">
                <a:solidFill>
                  <a:prstClr val="black"/>
                </a:solidFill>
              </a:rPr>
              <a:t>Александра Ивановна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(из </a:t>
            </a:r>
            <a:r>
              <a:rPr lang="ru-RU" sz="1400" dirty="0" err="1">
                <a:solidFill>
                  <a:prstClr val="black"/>
                </a:solidFill>
              </a:rPr>
              <a:t>Лениградской</a:t>
            </a:r>
            <a:r>
              <a:rPr lang="ru-RU" sz="1400" dirty="0">
                <a:solidFill>
                  <a:prstClr val="black"/>
                </a:solidFill>
              </a:rPr>
              <a:t> области)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заведующая,</a:t>
            </a:r>
          </a:p>
          <a:p>
            <a:pPr lvl="0" algn="ctr"/>
            <a:r>
              <a:rPr lang="ru-RU" sz="1600" dirty="0" err="1" smtClean="0">
                <a:solidFill>
                  <a:prstClr val="black"/>
                </a:solidFill>
              </a:rPr>
              <a:t>Зюздинский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райгосархив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214686"/>
            <a:ext cx="4176464" cy="348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Осенью и зимой 1941г. масштабы эвакуации резко снизились - водным и воздушным транспортом на Большую землю было перевезено 104711 человек, в том числе 36783 ленинградца.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22 января 1942г. началась массовая эвакуация по льду Ладожского озера - Дороге жизни. Всего же до 15 апреля эвакуировались 554186 человек.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Кировскую область приняла 115 предприятий (по другим сведениям 117), преобладающая часть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эваконаселения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была расселена в сельской местности, что объясняется особенностями половозрастного и социального состава эвакуированных.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Девятнадцать станций Кировской области осуществляли перевозку эвакуированного населения. Наибольшее количество эвакуированного населения приняли станции Киров, Вятские Поляны и Котельнич. Оттуда эвакуированных отправляли в колхозы как подводами, так и местными поездами.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5159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00100" y="60007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318531" cy="14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image2"/>
          <p:cNvPicPr>
            <a:picLocks noChangeAspect="1" noChangeArrowheads="1"/>
          </p:cNvPicPr>
          <p:nvPr/>
        </p:nvPicPr>
        <p:blipFill>
          <a:blip r:embed="rId3" cstate="print"/>
          <a:srcRect l="1282" t="1820"/>
          <a:stretch>
            <a:fillRect/>
          </a:stretch>
        </p:blipFill>
        <p:spPr bwMode="auto">
          <a:xfrm>
            <a:off x="2089236" y="250865"/>
            <a:ext cx="6371196" cy="4582023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image1"/>
          <p:cNvPicPr>
            <a:picLocks noChangeAspect="1" noChangeArrowheads="1"/>
          </p:cNvPicPr>
          <p:nvPr/>
        </p:nvPicPr>
        <p:blipFill>
          <a:blip r:embed="rId4" cstate="print"/>
          <a:srcRect l="2992" r="1631"/>
          <a:stretch>
            <a:fillRect/>
          </a:stretch>
        </p:blipFill>
        <p:spPr bwMode="auto">
          <a:xfrm>
            <a:off x="928662" y="3143248"/>
            <a:ext cx="4357718" cy="3170994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500694" y="4941168"/>
            <a:ext cx="29597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Квитковская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err="1" smtClean="0"/>
              <a:t>Капиталина</a:t>
            </a:r>
            <a:r>
              <a:rPr lang="ru-RU" b="1" dirty="0" smtClean="0"/>
              <a:t> Андреевна</a:t>
            </a:r>
          </a:p>
          <a:p>
            <a:pPr algn="ctr"/>
            <a:r>
              <a:rPr lang="ru-RU" sz="1600" dirty="0" smtClean="0"/>
              <a:t>(из </a:t>
            </a:r>
            <a:r>
              <a:rPr lang="ru-RU" sz="1600" dirty="0" err="1" smtClean="0"/>
              <a:t>Лениградской</a:t>
            </a:r>
            <a:r>
              <a:rPr lang="ru-RU" sz="1600" dirty="0" smtClean="0"/>
              <a:t> области)</a:t>
            </a:r>
          </a:p>
          <a:p>
            <a:pPr algn="ctr"/>
            <a:r>
              <a:rPr lang="ru-RU" sz="1600" dirty="0"/>
              <a:t>с</a:t>
            </a:r>
            <a:r>
              <a:rPr lang="ru-RU" sz="1600" dirty="0" smtClean="0"/>
              <a:t>екретарь исполкома,</a:t>
            </a:r>
          </a:p>
          <a:p>
            <a:pPr algn="ctr"/>
            <a:r>
              <a:rPr lang="ru-RU" sz="1600" dirty="0" err="1" smtClean="0"/>
              <a:t>Яшкинский</a:t>
            </a:r>
            <a:r>
              <a:rPr lang="ru-RU" sz="1600" dirty="0" smtClean="0"/>
              <a:t> сельский Совет</a:t>
            </a:r>
          </a:p>
        </p:txBody>
      </p:sp>
    </p:spTree>
    <p:extLst>
      <p:ext uri="{BB962C8B-B14F-4D97-AF65-F5344CB8AC3E}">
        <p14:creationId xmlns:p14="http://schemas.microsoft.com/office/powerpoint/2010/main" val="202509831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1318531" cy="14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02284" y="1571612"/>
            <a:ext cx="33417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Михайлова </a:t>
            </a:r>
          </a:p>
          <a:p>
            <a:pPr algn="ctr"/>
            <a:r>
              <a:rPr lang="ru-RU" b="1" dirty="0" smtClean="0"/>
              <a:t>Мария Владимировна </a:t>
            </a:r>
          </a:p>
          <a:p>
            <a:pPr algn="ctr"/>
            <a:r>
              <a:rPr lang="ru-RU" sz="1600" dirty="0" smtClean="0"/>
              <a:t>(из </a:t>
            </a:r>
            <a:r>
              <a:rPr lang="ru-RU" sz="1600" dirty="0" err="1" smtClean="0"/>
              <a:t>Лениградской</a:t>
            </a:r>
            <a:r>
              <a:rPr lang="ru-RU" sz="1600" dirty="0" smtClean="0"/>
              <a:t> области)</a:t>
            </a:r>
          </a:p>
          <a:p>
            <a:pPr algn="ctr"/>
            <a:r>
              <a:rPr lang="ru-RU" sz="1600" dirty="0"/>
              <a:t>с</a:t>
            </a:r>
            <a:r>
              <a:rPr lang="ru-RU" sz="1600" dirty="0" smtClean="0"/>
              <a:t>екретарь исполкома,</a:t>
            </a:r>
          </a:p>
          <a:p>
            <a:pPr algn="ctr"/>
            <a:r>
              <a:rPr lang="ru-RU" sz="1600" dirty="0" err="1" smtClean="0"/>
              <a:t>Бузмаковский</a:t>
            </a:r>
            <a:r>
              <a:rPr lang="ru-RU" sz="1600" dirty="0" smtClean="0"/>
              <a:t> сельский Совет</a:t>
            </a:r>
            <a:endParaRPr lang="ru-RU" sz="1600" dirty="0"/>
          </a:p>
        </p:txBody>
      </p:sp>
      <p:pic>
        <p:nvPicPr>
          <p:cNvPr id="5123" name="Picture 3" descr="image2"/>
          <p:cNvPicPr>
            <a:picLocks noChangeAspect="1" noChangeArrowheads="1"/>
          </p:cNvPicPr>
          <p:nvPr/>
        </p:nvPicPr>
        <p:blipFill>
          <a:blip r:embed="rId3" cstate="print"/>
          <a:srcRect t="13461" r="1230" b="1922"/>
          <a:stretch>
            <a:fillRect/>
          </a:stretch>
        </p:blipFill>
        <p:spPr bwMode="auto">
          <a:xfrm>
            <a:off x="1763689" y="751979"/>
            <a:ext cx="4392488" cy="335986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image1"/>
          <p:cNvPicPr>
            <a:picLocks noChangeAspect="1" noChangeArrowheads="1"/>
          </p:cNvPicPr>
          <p:nvPr/>
        </p:nvPicPr>
        <p:blipFill>
          <a:blip r:embed="rId4" cstate="print"/>
          <a:srcRect t="2632"/>
          <a:stretch>
            <a:fillRect/>
          </a:stretch>
        </p:blipFill>
        <p:spPr bwMode="auto">
          <a:xfrm>
            <a:off x="4572000" y="3284984"/>
            <a:ext cx="4392488" cy="3032901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imag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36205"/>
            <a:ext cx="4232276" cy="2998051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1318531" cy="14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image1"/>
          <p:cNvPicPr>
            <a:picLocks noChangeAspect="1" noChangeArrowheads="1"/>
          </p:cNvPicPr>
          <p:nvPr/>
        </p:nvPicPr>
        <p:blipFill>
          <a:blip r:embed="rId3" cstate="print"/>
          <a:srcRect l="1700" r="3109" b="22160"/>
          <a:stretch>
            <a:fillRect/>
          </a:stretch>
        </p:blipFill>
        <p:spPr bwMode="auto">
          <a:xfrm>
            <a:off x="4286248" y="1500174"/>
            <a:ext cx="4000528" cy="442915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4572008"/>
            <a:ext cx="33575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Григорьева Лидия </a:t>
            </a:r>
            <a:r>
              <a:rPr lang="ru-RU" b="1" dirty="0" err="1" smtClean="0"/>
              <a:t>Оскаровна</a:t>
            </a:r>
            <a:endParaRPr lang="ru-RU" b="1" dirty="0" smtClean="0"/>
          </a:p>
          <a:p>
            <a:pPr algn="ctr"/>
            <a:r>
              <a:rPr lang="ru-RU" sz="1600" dirty="0" smtClean="0"/>
              <a:t>(из  Карело-Финской ССР)</a:t>
            </a:r>
          </a:p>
          <a:p>
            <a:pPr algn="ctr"/>
            <a:r>
              <a:rPr lang="ru-RU" sz="1600" dirty="0" smtClean="0"/>
              <a:t>заведующая общим отделом,</a:t>
            </a:r>
          </a:p>
          <a:p>
            <a:pPr algn="ctr"/>
            <a:r>
              <a:rPr lang="ru-RU" sz="1600" dirty="0" err="1" smtClean="0"/>
              <a:t>Зюздинский</a:t>
            </a:r>
            <a:r>
              <a:rPr lang="ru-RU" sz="1600" dirty="0" smtClean="0"/>
              <a:t>  районный Совет</a:t>
            </a:r>
            <a:endParaRPr lang="ru-RU" sz="16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3620225" cy="264320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image3"/>
          <p:cNvPicPr>
            <a:picLocks noChangeAspect="1" noChangeArrowheads="1"/>
          </p:cNvPicPr>
          <p:nvPr/>
        </p:nvPicPr>
        <p:blipFill>
          <a:blip r:embed="rId3" cstate="print"/>
          <a:srcRect t="2017" r="6629" b="5256"/>
          <a:stretch>
            <a:fillRect/>
          </a:stretch>
        </p:blipFill>
        <p:spPr bwMode="auto">
          <a:xfrm>
            <a:off x="4214810" y="571480"/>
            <a:ext cx="3878063" cy="2714644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1318531" cy="14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image1"/>
          <p:cNvPicPr>
            <a:picLocks noChangeAspect="1" noChangeArrowheads="1"/>
          </p:cNvPicPr>
          <p:nvPr/>
        </p:nvPicPr>
        <p:blipFill>
          <a:blip r:embed="rId5" cstate="print"/>
          <a:srcRect l="16282" t="1661" r="1172" b="1992"/>
          <a:stretch>
            <a:fillRect/>
          </a:stretch>
        </p:blipFill>
        <p:spPr bwMode="auto">
          <a:xfrm>
            <a:off x="357158" y="3000372"/>
            <a:ext cx="1739146" cy="2625347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 descr="image4"/>
          <p:cNvPicPr>
            <a:picLocks noChangeAspect="1" noChangeArrowheads="1"/>
          </p:cNvPicPr>
          <p:nvPr/>
        </p:nvPicPr>
        <p:blipFill>
          <a:blip r:embed="rId6" cstate="print"/>
          <a:srcRect l="43897" t="25606" r="1528" b="18915"/>
          <a:stretch>
            <a:fillRect/>
          </a:stretch>
        </p:blipFill>
        <p:spPr bwMode="auto">
          <a:xfrm>
            <a:off x="2285984" y="4214818"/>
            <a:ext cx="3286148" cy="1857388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image4"/>
          <p:cNvPicPr>
            <a:picLocks noChangeAspect="1" noChangeArrowheads="1"/>
          </p:cNvPicPr>
          <p:nvPr/>
        </p:nvPicPr>
        <p:blipFill>
          <a:blip r:embed="rId6" cstate="print"/>
          <a:srcRect l="2373" t="2134" r="56263" b="6113"/>
          <a:stretch>
            <a:fillRect/>
          </a:stretch>
        </p:blipFill>
        <p:spPr bwMode="auto">
          <a:xfrm>
            <a:off x="6286512" y="2786058"/>
            <a:ext cx="2143140" cy="264320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14942" y="5500702"/>
            <a:ext cx="41620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Никитин Иван Тимофеевич</a:t>
            </a:r>
          </a:p>
          <a:p>
            <a:pPr algn="ctr"/>
            <a:r>
              <a:rPr lang="ru-RU" sz="1600" dirty="0" smtClean="0"/>
              <a:t> (из Карело-Финской ССР)</a:t>
            </a:r>
          </a:p>
          <a:p>
            <a:pPr algn="ctr"/>
            <a:r>
              <a:rPr lang="ru-RU" sz="1600" dirty="0"/>
              <a:t>п</a:t>
            </a:r>
            <a:r>
              <a:rPr lang="ru-RU" sz="1600" dirty="0" smtClean="0"/>
              <a:t>редседатель исполкома,</a:t>
            </a:r>
          </a:p>
          <a:p>
            <a:pPr algn="ctr"/>
            <a:r>
              <a:rPr lang="ru-RU" sz="1600" dirty="0" err="1" smtClean="0"/>
              <a:t>Афанасьевский</a:t>
            </a:r>
            <a:r>
              <a:rPr lang="ru-RU" sz="1600" dirty="0" smtClean="0"/>
              <a:t> сельский Совет</a:t>
            </a:r>
            <a:endParaRPr lang="ru-RU" sz="16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318531" cy="14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72066" y="5072074"/>
            <a:ext cx="34603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Романова Вера  Алексеевна </a:t>
            </a:r>
          </a:p>
          <a:p>
            <a:pPr algn="ctr"/>
            <a:r>
              <a:rPr lang="ru-RU" sz="1600" dirty="0" smtClean="0"/>
              <a:t>(из Карело-Финской ССР )</a:t>
            </a:r>
          </a:p>
          <a:p>
            <a:pPr algn="ctr"/>
            <a:r>
              <a:rPr lang="ru-RU" sz="1600" dirty="0" smtClean="0"/>
              <a:t>учитель</a:t>
            </a:r>
          </a:p>
        </p:txBody>
      </p:sp>
      <p:pic>
        <p:nvPicPr>
          <p:cNvPr id="1027" name="Picture 3" descr="image2"/>
          <p:cNvPicPr>
            <a:picLocks noChangeAspect="1" noChangeArrowheads="1"/>
          </p:cNvPicPr>
          <p:nvPr/>
        </p:nvPicPr>
        <p:blipFill>
          <a:blip r:embed="rId3" cstate="print"/>
          <a:srcRect b="2236"/>
          <a:stretch>
            <a:fillRect/>
          </a:stretch>
        </p:blipFill>
        <p:spPr bwMode="auto">
          <a:xfrm>
            <a:off x="2915816" y="318698"/>
            <a:ext cx="5786431" cy="392906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4" cstate="print"/>
          <a:srcRect r="1180"/>
          <a:stretch>
            <a:fillRect/>
          </a:stretch>
        </p:blipFill>
        <p:spPr bwMode="auto">
          <a:xfrm>
            <a:off x="539552" y="4149080"/>
            <a:ext cx="4071966" cy="2525863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image2"/>
          <p:cNvPicPr>
            <a:picLocks noChangeAspect="1" noChangeArrowheads="1"/>
          </p:cNvPicPr>
          <p:nvPr/>
        </p:nvPicPr>
        <p:blipFill>
          <a:blip r:embed="rId2" cstate="print"/>
          <a:srcRect r="2047" b="25475"/>
          <a:stretch>
            <a:fillRect/>
          </a:stretch>
        </p:blipFill>
        <p:spPr bwMode="auto">
          <a:xfrm>
            <a:off x="4857752" y="3219613"/>
            <a:ext cx="3053360" cy="3218407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image1"/>
          <p:cNvPicPr>
            <a:picLocks noChangeAspect="1" noChangeArrowheads="1"/>
          </p:cNvPicPr>
          <p:nvPr/>
        </p:nvPicPr>
        <p:blipFill>
          <a:blip r:embed="rId3" cstate="print"/>
          <a:srcRect l="10752" t="2933" r="1085" b="1167"/>
          <a:stretch>
            <a:fillRect/>
          </a:stretch>
        </p:blipFill>
        <p:spPr bwMode="auto">
          <a:xfrm>
            <a:off x="1513243" y="1196752"/>
            <a:ext cx="3286148" cy="5241268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857752" y="1714488"/>
            <a:ext cx="31432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Александрова </a:t>
            </a:r>
          </a:p>
          <a:p>
            <a:pPr algn="ctr"/>
            <a:r>
              <a:rPr lang="ru-RU" b="1" dirty="0" smtClean="0"/>
              <a:t>Августа Ивановна</a:t>
            </a:r>
          </a:p>
          <a:p>
            <a:pPr algn="ctr"/>
            <a:r>
              <a:rPr lang="ru-RU" sz="1600" dirty="0" smtClean="0"/>
              <a:t> (из  Карело-Финской ССР)</a:t>
            </a:r>
            <a:endParaRPr lang="ru-RU" sz="1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1318531" cy="14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12160" y="836712"/>
            <a:ext cx="25922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апреле 1943г. Ленинградская городская эвакуационная комиссия подвела итоги своей деятельности: в период с 29 июня 1941г. по 1 апреля 1943г. из Ленинграда было эвакуировано 1743129 человек, в том числе 1448338 ленинградцев, 147291 жителей области, 147500 жителей прибалтийских республик.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реэвакуации из интернатов было передано в семьи или направлено в город на Неве на трудоустройство 16 тыс. детей. Осенью 1943г. 192 чел. из интернатов отправились в Ленинград, через год - еще 500 чел. В июне - июле 1945г. в Ленинград вернулись 4379 детей, имеющих родителей; 360 детей-сирот старше 14 лет для трудоустройства и в учебные заведения, 840 воспитателей, учителей и технических работников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(см. 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https://evacuation.spbarchives.ru/history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https://rodnaya-vyatka.ru/blog/4948/121959)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4358858" cy="253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4430866" cy="266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85728"/>
            <a:ext cx="1318531" cy="14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532322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318531" cy="14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4251" y="1754997"/>
            <a:ext cx="5941068" cy="420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8566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/>
          <a:srcRect l="20279" t="1928" r="4083" b="88687"/>
          <a:stretch>
            <a:fillRect/>
          </a:stretch>
        </p:blipFill>
        <p:spPr bwMode="auto">
          <a:xfrm>
            <a:off x="1428728" y="1285860"/>
            <a:ext cx="4000528" cy="433667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2" cstate="print"/>
          <a:srcRect t="46812" r="3117"/>
          <a:stretch>
            <a:fillRect/>
          </a:stretch>
        </p:blipFill>
        <p:spPr bwMode="auto">
          <a:xfrm>
            <a:off x="428596" y="1714488"/>
            <a:ext cx="5000660" cy="1912534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318531" cy="14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9525" r="2026" b="8869"/>
          <a:stretch>
            <a:fillRect/>
          </a:stretch>
        </p:blipFill>
        <p:spPr bwMode="auto">
          <a:xfrm>
            <a:off x="3286116" y="3429000"/>
            <a:ext cx="5476913" cy="228601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95736" y="5805264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Григорьева Екатерина Константиновна</a:t>
            </a:r>
            <a:endParaRPr lang="ru-RU" dirty="0" smtClean="0"/>
          </a:p>
          <a:p>
            <a:pPr algn="ctr"/>
            <a:r>
              <a:rPr lang="ru-RU" sz="1600" dirty="0" smtClean="0"/>
              <a:t>учитель истории,</a:t>
            </a:r>
          </a:p>
          <a:p>
            <a:pPr algn="ctr"/>
            <a:r>
              <a:rPr lang="ru-RU" sz="1600" smtClean="0"/>
              <a:t>Езжинская </a:t>
            </a:r>
            <a:r>
              <a:rPr lang="ru-RU" sz="1600" dirty="0" smtClean="0"/>
              <a:t>НСШ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1948566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318531" cy="14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9621"/>
          <a:stretch>
            <a:fillRect/>
          </a:stretch>
        </p:blipFill>
        <p:spPr bwMode="auto">
          <a:xfrm>
            <a:off x="2285984" y="928670"/>
            <a:ext cx="5096232" cy="2805793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9368" r="6646" b="1928"/>
          <a:stretch>
            <a:fillRect/>
          </a:stretch>
        </p:blipFill>
        <p:spPr bwMode="auto">
          <a:xfrm>
            <a:off x="3143240" y="3714752"/>
            <a:ext cx="5572164" cy="280242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4357694"/>
            <a:ext cx="2857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Рипс</a:t>
            </a:r>
            <a:r>
              <a:rPr lang="ru-RU" b="1" dirty="0" smtClean="0"/>
              <a:t> </a:t>
            </a:r>
            <a:r>
              <a:rPr lang="ru-RU" b="1" dirty="0" err="1" smtClean="0"/>
              <a:t>Алида</a:t>
            </a:r>
            <a:r>
              <a:rPr lang="ru-RU" b="1" dirty="0" smtClean="0"/>
              <a:t> </a:t>
            </a:r>
            <a:r>
              <a:rPr lang="ru-RU" b="1" dirty="0" err="1" smtClean="0"/>
              <a:t>Гансовна</a:t>
            </a:r>
            <a:endParaRPr lang="ru-RU" b="1" dirty="0" smtClean="0"/>
          </a:p>
          <a:p>
            <a:pPr algn="ctr"/>
            <a:r>
              <a:rPr lang="ru-RU" sz="1600" dirty="0"/>
              <a:t>з</a:t>
            </a:r>
            <a:r>
              <a:rPr lang="ru-RU" sz="1600" dirty="0" smtClean="0"/>
              <a:t>аведующая,</a:t>
            </a:r>
          </a:p>
          <a:p>
            <a:pPr algn="ctr"/>
            <a:r>
              <a:rPr lang="ru-RU" sz="1600" dirty="0" smtClean="0"/>
              <a:t>Эстонская начальная школа</a:t>
            </a:r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9621"/>
          <a:stretch>
            <a:fillRect/>
          </a:stretch>
        </p:blipFill>
        <p:spPr bwMode="auto">
          <a:xfrm>
            <a:off x="2267744" y="917554"/>
            <a:ext cx="5096232" cy="2805793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48566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357694"/>
            <a:ext cx="3643338" cy="158141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1" descr="C:\Мои документы\media\imag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3643338" cy="2251019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1318531" cy="14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00100" y="60007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6000768"/>
            <a:ext cx="40005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Гильман</a:t>
            </a:r>
            <a:r>
              <a:rPr lang="ru-RU" b="1" dirty="0" smtClean="0"/>
              <a:t> Евдокия Алексеевна</a:t>
            </a:r>
          </a:p>
          <a:p>
            <a:pPr algn="ctr"/>
            <a:r>
              <a:rPr lang="ru-RU" sz="1600" dirty="0" smtClean="0"/>
              <a:t>воспитатель,</a:t>
            </a:r>
          </a:p>
          <a:p>
            <a:pPr algn="ctr"/>
            <a:r>
              <a:rPr lang="ru-RU" sz="1600" dirty="0" err="1" smtClean="0"/>
              <a:t>Бисеровский</a:t>
            </a:r>
            <a:r>
              <a:rPr lang="ru-RU" sz="1600" dirty="0" smtClean="0"/>
              <a:t> детский сад</a:t>
            </a:r>
            <a:endParaRPr lang="ru-RU" sz="16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 r="2773" b="17470"/>
          <a:stretch>
            <a:fillRect/>
          </a:stretch>
        </p:blipFill>
        <p:spPr bwMode="auto">
          <a:xfrm>
            <a:off x="4643438" y="642918"/>
            <a:ext cx="3583554" cy="1062820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4" descr="C:\Мои документы\media\image2.jpeg"/>
          <p:cNvPicPr>
            <a:picLocks noChangeAspect="1" noChangeArrowheads="1"/>
          </p:cNvPicPr>
          <p:nvPr/>
        </p:nvPicPr>
        <p:blipFill>
          <a:blip r:embed="rId6" cstate="print"/>
          <a:srcRect t="6488"/>
          <a:stretch>
            <a:fillRect/>
          </a:stretch>
        </p:blipFill>
        <p:spPr bwMode="auto">
          <a:xfrm>
            <a:off x="4643438" y="1785926"/>
            <a:ext cx="3571900" cy="1319911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 l="1923" t="2006" b="74480"/>
          <a:stretch>
            <a:fillRect/>
          </a:stretch>
        </p:blipFill>
        <p:spPr bwMode="auto">
          <a:xfrm>
            <a:off x="5143504" y="3286124"/>
            <a:ext cx="3643339" cy="83738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/>
          <a:srcRect t="65161"/>
          <a:stretch>
            <a:fillRect/>
          </a:stretch>
        </p:blipFill>
        <p:spPr bwMode="auto">
          <a:xfrm>
            <a:off x="5143504" y="4143380"/>
            <a:ext cx="3643338" cy="1294397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072066" y="5643578"/>
            <a:ext cx="40719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Гильман</a:t>
            </a:r>
            <a:r>
              <a:rPr lang="ru-RU" b="1" dirty="0" smtClean="0"/>
              <a:t> Яков Моисеевич</a:t>
            </a:r>
          </a:p>
          <a:p>
            <a:pPr algn="ctr"/>
            <a:r>
              <a:rPr lang="ru-RU" sz="1600" dirty="0" smtClean="0"/>
              <a:t>учитель русского языка и литературы, </a:t>
            </a:r>
            <a:r>
              <a:rPr lang="ru-RU" sz="1600" dirty="0" err="1" smtClean="0"/>
              <a:t>Бисеровская</a:t>
            </a:r>
            <a:r>
              <a:rPr lang="ru-RU" sz="1600" dirty="0" smtClean="0"/>
              <a:t> средняя школа</a:t>
            </a:r>
            <a:endParaRPr lang="ru-RU" sz="1600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8" cstate="print"/>
          <a:srcRect l="4909" t="6178" b="53960"/>
          <a:stretch>
            <a:fillRect/>
          </a:stretch>
        </p:blipFill>
        <p:spPr bwMode="auto">
          <a:xfrm>
            <a:off x="285720" y="3857628"/>
            <a:ext cx="3643338" cy="473333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48566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00100" y="60007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2" y="5572140"/>
            <a:ext cx="4071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Фильтерштейн</a:t>
            </a:r>
            <a:r>
              <a:rPr lang="ru-RU" b="1" dirty="0" smtClean="0"/>
              <a:t> Полина Ефимовна</a:t>
            </a:r>
          </a:p>
          <a:p>
            <a:pPr algn="ctr"/>
            <a:r>
              <a:rPr lang="ru-RU" sz="1600" dirty="0" smtClean="0"/>
              <a:t>(из Харьковской области)</a:t>
            </a:r>
          </a:p>
          <a:p>
            <a:pPr algn="ctr"/>
            <a:r>
              <a:rPr lang="ru-RU" sz="1600" dirty="0" smtClean="0"/>
              <a:t>директор, учитель математики,</a:t>
            </a:r>
          </a:p>
          <a:p>
            <a:pPr algn="ctr"/>
            <a:r>
              <a:rPr lang="ru-RU" sz="1600" dirty="0" smtClean="0"/>
              <a:t>Савинская НСШ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1" y="5429264"/>
            <a:ext cx="3571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Фильтерштейн</a:t>
            </a:r>
            <a:r>
              <a:rPr lang="ru-RU" b="1" dirty="0" smtClean="0"/>
              <a:t>  Ефим Григорьевич</a:t>
            </a:r>
            <a:endParaRPr lang="ru-RU" sz="1600" dirty="0" smtClean="0"/>
          </a:p>
          <a:p>
            <a:pPr algn="ctr"/>
            <a:r>
              <a:rPr lang="ru-RU" sz="1600" dirty="0" smtClean="0"/>
              <a:t>директор,</a:t>
            </a:r>
          </a:p>
          <a:p>
            <a:pPr algn="ctr"/>
            <a:r>
              <a:rPr lang="ru-RU" sz="1600" dirty="0" err="1" smtClean="0"/>
              <a:t>Кладовская</a:t>
            </a:r>
            <a:r>
              <a:rPr lang="ru-RU" sz="1600" dirty="0" smtClean="0"/>
              <a:t> НСШ</a:t>
            </a:r>
            <a:endParaRPr lang="ru-RU" sz="16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r="163" b="65497"/>
          <a:stretch>
            <a:fillRect/>
          </a:stretch>
        </p:blipFill>
        <p:spPr bwMode="auto">
          <a:xfrm>
            <a:off x="4857752" y="857232"/>
            <a:ext cx="3286147" cy="670134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318531" cy="14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t="66963" r="2243"/>
          <a:stretch>
            <a:fillRect/>
          </a:stretch>
        </p:blipFill>
        <p:spPr bwMode="auto">
          <a:xfrm>
            <a:off x="4857752" y="1571612"/>
            <a:ext cx="3286148" cy="1035177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4" descr="C:\Мои документы\media\image3.jpeg"/>
          <p:cNvPicPr>
            <a:picLocks noChangeAspect="1" noChangeArrowheads="1"/>
          </p:cNvPicPr>
          <p:nvPr/>
        </p:nvPicPr>
        <p:blipFill>
          <a:blip r:embed="rId4" cstate="print"/>
          <a:srcRect t="15043" b="6888"/>
          <a:stretch>
            <a:fillRect/>
          </a:stretch>
        </p:blipFill>
        <p:spPr bwMode="auto">
          <a:xfrm>
            <a:off x="4857752" y="2643182"/>
            <a:ext cx="3286148" cy="1020018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 t="3729"/>
          <a:stretch>
            <a:fillRect/>
          </a:stretch>
        </p:blipFill>
        <p:spPr bwMode="auto">
          <a:xfrm>
            <a:off x="5072066" y="3857628"/>
            <a:ext cx="3714776" cy="1591047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285992"/>
            <a:ext cx="3500462" cy="1428760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4"/>
          <p:cNvPicPr>
            <a:picLocks noChangeAspect="1" noChangeArrowheads="1"/>
          </p:cNvPicPr>
          <p:nvPr/>
        </p:nvPicPr>
        <p:blipFill>
          <a:blip r:embed="rId7" cstate="print"/>
          <a:srcRect l="1823" t="3352"/>
          <a:stretch>
            <a:fillRect/>
          </a:stretch>
        </p:blipFill>
        <p:spPr bwMode="auto">
          <a:xfrm>
            <a:off x="571472" y="3714752"/>
            <a:ext cx="3500462" cy="157163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48566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00100" y="60007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1472" y="2000240"/>
            <a:ext cx="41434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Эвакуация взрослого населения развернулась позднее. 7 июля 1941г. политбюро ЦК ВКП(б) утвердило план вывоза из Ленинграда совместно с предприятиями 500 тыс. членов семей рабочих и служащих. Осуществить эти масштабные планы не удалось: 27 августа железнодорожное сообщение Ленинграда со страной было прервано. Всего, по данным Городской эвакуационной комиссии, до начала сухопутной блокады из города выехали 488703 ленинградца и 147500 жителей Прибалтики и Ленинградской области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318531" cy="14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image1"/>
          <p:cNvPicPr>
            <a:picLocks noChangeAspect="1" noChangeArrowheads="1"/>
          </p:cNvPicPr>
          <p:nvPr/>
        </p:nvPicPr>
        <p:blipFill>
          <a:blip r:embed="rId3" cstate="print"/>
          <a:srcRect l="2071" r="2667" b="9921"/>
          <a:stretch>
            <a:fillRect/>
          </a:stretch>
        </p:blipFill>
        <p:spPr bwMode="auto">
          <a:xfrm>
            <a:off x="5072066" y="1071546"/>
            <a:ext cx="3500462" cy="5250693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14348" y="5072074"/>
            <a:ext cx="4214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Федотова Мария Константиновна </a:t>
            </a:r>
          </a:p>
          <a:p>
            <a:pPr algn="ctr"/>
            <a:r>
              <a:rPr lang="ru-RU" sz="1600" dirty="0" smtClean="0"/>
              <a:t>(из Карело-Финской ССР )</a:t>
            </a:r>
          </a:p>
          <a:p>
            <a:pPr algn="ctr"/>
            <a:r>
              <a:rPr lang="ru-RU" sz="1600" dirty="0" smtClean="0"/>
              <a:t>бухгалтер </a:t>
            </a:r>
            <a:r>
              <a:rPr lang="ru-RU" sz="1600" dirty="0" err="1" smtClean="0"/>
              <a:t>райдоротдела</a:t>
            </a:r>
            <a:r>
              <a:rPr lang="ru-RU" sz="1600" dirty="0" smtClean="0"/>
              <a:t>,</a:t>
            </a:r>
          </a:p>
          <a:p>
            <a:pPr algn="ctr"/>
            <a:r>
              <a:rPr lang="ru-RU" sz="1600" dirty="0" smtClean="0"/>
              <a:t> с. </a:t>
            </a:r>
            <a:r>
              <a:rPr lang="ru-RU" sz="1600" dirty="0" err="1" smtClean="0"/>
              <a:t>Афанасьево</a:t>
            </a:r>
            <a:endParaRPr lang="ru-RU" sz="1600" dirty="0" smtClean="0"/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1948566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00100" y="60007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283874" y="4519365"/>
            <a:ext cx="33520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Прохорова Анна Андреевна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(из Карело-Финской ССР)</a:t>
            </a:r>
            <a:endParaRPr lang="ru-RU" sz="1400" dirty="0">
              <a:solidFill>
                <a:prstClr val="black"/>
              </a:solidFill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заведующая,</a:t>
            </a:r>
          </a:p>
          <a:p>
            <a:pPr lvl="0" algn="ctr"/>
            <a:r>
              <a:rPr lang="ru-RU" sz="1600" dirty="0" err="1" smtClean="0">
                <a:solidFill>
                  <a:prstClr val="black"/>
                </a:solidFill>
              </a:rPr>
              <a:t>Зюздинский</a:t>
            </a:r>
            <a:r>
              <a:rPr lang="ru-RU" sz="1600" dirty="0" smtClean="0">
                <a:solidFill>
                  <a:prstClr val="black"/>
                </a:solidFill>
              </a:rPr>
              <a:t> райсобес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l="2343" r="3711" b="4893"/>
          <a:stretch>
            <a:fillRect/>
          </a:stretch>
        </p:blipFill>
        <p:spPr>
          <a:xfrm>
            <a:off x="827584" y="512525"/>
            <a:ext cx="4143404" cy="3013751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318531" cy="14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image2"/>
          <p:cNvPicPr>
            <a:picLocks noChangeAspect="1" noChangeArrowheads="1"/>
          </p:cNvPicPr>
          <p:nvPr/>
        </p:nvPicPr>
        <p:blipFill>
          <a:blip r:embed="rId4" cstate="print"/>
          <a:srcRect b="2633"/>
          <a:stretch>
            <a:fillRect/>
          </a:stretch>
        </p:blipFill>
        <p:spPr bwMode="auto">
          <a:xfrm>
            <a:off x="3428992" y="1628800"/>
            <a:ext cx="5607504" cy="3866038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4" descr="image3"/>
          <p:cNvPicPr>
            <a:picLocks noChangeAspect="1" noChangeArrowheads="1"/>
          </p:cNvPicPr>
          <p:nvPr/>
        </p:nvPicPr>
        <p:blipFill>
          <a:blip r:embed="rId5" cstate="print"/>
          <a:srcRect l="7253" t="15186" r="55073" b="61695"/>
          <a:stretch>
            <a:fillRect/>
          </a:stretch>
        </p:blipFill>
        <p:spPr bwMode="auto">
          <a:xfrm>
            <a:off x="6237304" y="5059594"/>
            <a:ext cx="2295135" cy="1143008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48566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00100" y="60007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318531" cy="14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 descr="image3"/>
          <p:cNvPicPr>
            <a:picLocks noChangeAspect="1" noChangeArrowheads="1"/>
          </p:cNvPicPr>
          <p:nvPr/>
        </p:nvPicPr>
        <p:blipFill>
          <a:blip r:embed="rId3" cstate="print"/>
          <a:srcRect t="2489" r="4625" b="2917"/>
          <a:stretch>
            <a:fillRect/>
          </a:stretch>
        </p:blipFill>
        <p:spPr bwMode="auto">
          <a:xfrm>
            <a:off x="4929190" y="571480"/>
            <a:ext cx="3786214" cy="2714644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3" descr="image2"/>
          <p:cNvPicPr>
            <a:picLocks noChangeAspect="1" noChangeArrowheads="1"/>
          </p:cNvPicPr>
          <p:nvPr/>
        </p:nvPicPr>
        <p:blipFill>
          <a:blip r:embed="rId4" cstate="print"/>
          <a:srcRect t="1980" r="1429" b="2964"/>
          <a:stretch>
            <a:fillRect/>
          </a:stretch>
        </p:blipFill>
        <p:spPr bwMode="auto">
          <a:xfrm>
            <a:off x="1763688" y="1311781"/>
            <a:ext cx="6001767" cy="4175142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928926" y="5500702"/>
            <a:ext cx="52864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Гормина</a:t>
            </a:r>
            <a:r>
              <a:rPr lang="ru-RU" b="1" dirty="0" smtClean="0"/>
              <a:t> Анастасия Михайловна </a:t>
            </a:r>
          </a:p>
          <a:p>
            <a:pPr algn="ctr"/>
            <a:r>
              <a:rPr lang="ru-RU" sz="1600" dirty="0" smtClean="0"/>
              <a:t>(из </a:t>
            </a:r>
            <a:r>
              <a:rPr lang="ru-RU" sz="1600" dirty="0" err="1" smtClean="0"/>
              <a:t>Лениградской</a:t>
            </a:r>
            <a:r>
              <a:rPr lang="ru-RU" sz="1600" dirty="0" smtClean="0"/>
              <a:t> области)</a:t>
            </a:r>
          </a:p>
          <a:p>
            <a:pPr algn="ctr"/>
            <a:r>
              <a:rPr lang="ru-RU" sz="1600" dirty="0"/>
              <a:t>с</a:t>
            </a:r>
            <a:r>
              <a:rPr lang="ru-RU" sz="1600" dirty="0" smtClean="0"/>
              <a:t>екретарь исполкома, </a:t>
            </a:r>
          </a:p>
          <a:p>
            <a:pPr algn="ctr"/>
            <a:r>
              <a:rPr lang="ru-RU" sz="1600" dirty="0" err="1" smtClean="0"/>
              <a:t>Ромашовский</a:t>
            </a:r>
            <a:r>
              <a:rPr lang="ru-RU" sz="1600" dirty="0" smtClean="0"/>
              <a:t> сельский Совет</a:t>
            </a:r>
            <a:endParaRPr lang="ru-RU" sz="1600" dirty="0"/>
          </a:p>
        </p:txBody>
      </p:sp>
      <p:pic>
        <p:nvPicPr>
          <p:cNvPr id="13" name="Picture 2" descr="image1"/>
          <p:cNvPicPr>
            <a:picLocks noChangeAspect="1" noChangeArrowheads="1"/>
          </p:cNvPicPr>
          <p:nvPr/>
        </p:nvPicPr>
        <p:blipFill>
          <a:blip r:embed="rId5" cstate="print"/>
          <a:srcRect l="1852" b="1401"/>
          <a:stretch>
            <a:fillRect/>
          </a:stretch>
        </p:blipFill>
        <p:spPr bwMode="auto">
          <a:xfrm>
            <a:off x="395536" y="4002664"/>
            <a:ext cx="3357585" cy="240732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48566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603</TotalTime>
  <Words>499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ЭВАКУИРОВАННЫЕ в ГОДЫ великой отечественной войны в Зюздинский и Бисеровский районы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User</cp:lastModifiedBy>
  <cp:revision>70</cp:revision>
  <dcterms:created xsi:type="dcterms:W3CDTF">2020-06-15T10:49:56Z</dcterms:created>
  <dcterms:modified xsi:type="dcterms:W3CDTF">2020-06-18T12:11:49Z</dcterms:modified>
</cp:coreProperties>
</file>