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67" r:id="rId2"/>
    <p:sldId id="268" r:id="rId3"/>
    <p:sldId id="269" r:id="rId4"/>
    <p:sldId id="371" r:id="rId5"/>
    <p:sldId id="415" r:id="rId6"/>
    <p:sldId id="383" r:id="rId7"/>
    <p:sldId id="384" r:id="rId8"/>
    <p:sldId id="385" r:id="rId9"/>
    <p:sldId id="393" r:id="rId10"/>
    <p:sldId id="373" r:id="rId11"/>
    <p:sldId id="394" r:id="rId12"/>
    <p:sldId id="413" r:id="rId13"/>
    <p:sldId id="409" r:id="rId14"/>
    <p:sldId id="412" r:id="rId15"/>
    <p:sldId id="410" r:id="rId16"/>
    <p:sldId id="401" r:id="rId17"/>
    <p:sldId id="408" r:id="rId18"/>
    <p:sldId id="377" r:id="rId19"/>
    <p:sldId id="402" r:id="rId20"/>
    <p:sldId id="407" r:id="rId21"/>
    <p:sldId id="403" r:id="rId22"/>
    <p:sldId id="404" r:id="rId23"/>
    <p:sldId id="406" r:id="rId24"/>
    <p:sldId id="405" r:id="rId25"/>
    <p:sldId id="397" r:id="rId26"/>
    <p:sldId id="374" r:id="rId27"/>
    <p:sldId id="396" r:id="rId28"/>
    <p:sldId id="390" r:id="rId29"/>
    <p:sldId id="395" r:id="rId30"/>
    <p:sldId id="388" r:id="rId31"/>
    <p:sldId id="387" r:id="rId32"/>
    <p:sldId id="381" r:id="rId33"/>
    <p:sldId id="382" r:id="rId34"/>
    <p:sldId id="359" r:id="rId35"/>
    <p:sldId id="286" r:id="rId36"/>
    <p:sldId id="363" r:id="rId37"/>
    <p:sldId id="360" r:id="rId38"/>
    <p:sldId id="361" r:id="rId39"/>
    <p:sldId id="362" r:id="rId40"/>
    <p:sldId id="334" r:id="rId41"/>
    <p:sldId id="338" r:id="rId42"/>
    <p:sldId id="335" r:id="rId43"/>
    <p:sldId id="340" r:id="rId44"/>
    <p:sldId id="333" r:id="rId45"/>
    <p:sldId id="332" r:id="rId46"/>
    <p:sldId id="330" r:id="rId47"/>
    <p:sldId id="328" r:id="rId48"/>
    <p:sldId id="327" r:id="rId49"/>
  </p:sldIdLst>
  <p:sldSz cx="9906000" cy="6858000" type="A4"/>
  <p:notesSz cx="6858000" cy="9979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415"/>
            <p14:sldId id="383"/>
            <p14:sldId id="384"/>
            <p14:sldId id="385"/>
            <p14:sldId id="393"/>
            <p14:sldId id="373"/>
            <p14:sldId id="394"/>
            <p14:sldId id="413"/>
            <p14:sldId id="409"/>
            <p14:sldId id="412"/>
            <p14:sldId id="410"/>
            <p14:sldId id="401"/>
            <p14:sldId id="408"/>
            <p14:sldId id="377"/>
            <p14:sldId id="402"/>
            <p14:sldId id="407"/>
            <p14:sldId id="403"/>
            <p14:sldId id="404"/>
            <p14:sldId id="406"/>
            <p14:sldId id="405"/>
            <p14:sldId id="397"/>
            <p14:sldId id="374"/>
            <p14:sldId id="396"/>
            <p14:sldId id="390"/>
            <p14:sldId id="395"/>
            <p14:sldId id="388"/>
            <p14:sldId id="387"/>
            <p14:sldId id="381"/>
            <p14:sldId id="382"/>
            <p14:sldId id="359"/>
            <p14:sldId id="286"/>
            <p14:sldId id="363"/>
            <p14:sldId id="360"/>
            <p14:sldId id="361"/>
            <p14:sldId id="362"/>
            <p14:sldId id="334"/>
            <p14:sldId id="338"/>
            <p14:sldId id="335"/>
            <p14:sldId id="340"/>
            <p14:sldId id="333"/>
            <p14:sldId id="332"/>
            <p14:sldId id="330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4756A0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/>
    <p:restoredTop sz="94719"/>
  </p:normalViewPr>
  <p:slideViewPr>
    <p:cSldViewPr snapToGrid="0">
      <p:cViewPr varScale="1">
        <p:scale>
          <a:sx n="111" d="100"/>
          <a:sy n="111" d="100"/>
        </p:scale>
        <p:origin x="130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36-F044-9683-AF306EA152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водоснабжение, водоотведение</c:v>
                </c:pt>
                <c:pt idx="2">
                  <c:v>обеспечение электрической энергией, газом и паром; конденсирование воздуха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8.6E-3</c:v>
                </c:pt>
                <c:pt idx="2">
                  <c:v>6.4500000000000002E-2</c:v>
                </c:pt>
                <c:pt idx="3">
                  <c:v>0.92689999999999995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6710176"/>
        <c:axId val="1276712896"/>
      </c:barChart>
      <c:catAx>
        <c:axId val="1276710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6712896"/>
        <c:crosses val="autoZero"/>
        <c:auto val="1"/>
        <c:lblAlgn val="ctr"/>
        <c:lblOffset val="100"/>
        <c:noMultiLvlLbl val="0"/>
      </c:catAx>
      <c:valAx>
        <c:axId val="127671289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7671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69993606253098"/>
          <c:y val="4.3044689175676311E-2"/>
          <c:w val="0.48760320071838181"/>
          <c:h val="0.798144365299201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645-8244-A82A-A769C21E1C51}"/>
              </c:ext>
            </c:extLst>
          </c:dPt>
          <c:dLbls>
            <c:dLbl>
              <c:idx val="0"/>
              <c:layout>
                <c:manualLayout>
                  <c:x val="0.1529635944600579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088799462478236E-2"/>
                  <c:y val="-1.250038688941430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0887994624782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767651882409889E-2"/>
                  <c:y val="-6.250193444707151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706566579728782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55333675305065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45-8244-A82A-A769C21E1C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55333675305064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45-8244-A82A-A769C21E1C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7284243283344922"/>
                  <c:y val="-1.417971542315335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645-8244-A82A-A769C21E1C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5">
                  <c:v>торговля оптовая и розничная, ремонт автомобилей</c:v>
                </c:pt>
                <c:pt idx="6">
                  <c:v>сельское, лесное хозяйство, охота</c:v>
                </c:pt>
                <c:pt idx="7">
                  <c:v>обрабатывающие производства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5" formatCode="0.0%">
                  <c:v>0.14199999999999999</c:v>
                </c:pt>
                <c:pt idx="6" formatCode="0.0%">
                  <c:v>0.14199999999999999</c:v>
                </c:pt>
                <c:pt idx="7" formatCode="0.0%">
                  <c:v>0.71599999999999997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45-8244-A82A-A769C21E1C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5">
                  <c:v>торговля оптовая и розничная, ремонт автомобилей</c:v>
                </c:pt>
                <c:pt idx="6">
                  <c:v>сельское, лесное хозяйство, охота</c:v>
                </c:pt>
                <c:pt idx="7">
                  <c:v>обрабатывающие производства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5" formatCode="0%">
                  <c:v>1</c:v>
                </c:pt>
                <c:pt idx="6" formatCode="0%">
                  <c:v>1</c:v>
                </c:pt>
                <c:pt idx="7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45-8244-A82A-A769C21E1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1346073760"/>
        <c:axId val="1346074304"/>
      </c:barChart>
      <c:catAx>
        <c:axId val="134607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074304"/>
        <c:crosses val="autoZero"/>
        <c:auto val="1"/>
        <c:lblAlgn val="ctr"/>
        <c:lblOffset val="100"/>
        <c:noMultiLvlLbl val="0"/>
      </c:catAx>
      <c:valAx>
        <c:axId val="1346074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4607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36333593714237"/>
          <c:y val="1.0089985969658124E-2"/>
          <c:w val="0.61993964472334184"/>
          <c:h val="0.98990981321856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29635944600579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03-C94E-BBDA-D2FCD2F010E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542535807336497"/>
                  <c:y val="3.23238534512840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03-C94E-BBDA-D2FCD2F010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0887994624782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03-C94E-BBDA-D2FCD2F010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67651882409889E-2"/>
                  <c:y val="-6.250193444707151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203-C94E-BBDA-D2FCD2F010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Малые предприятия</c:v>
                </c:pt>
                <c:pt idx="2">
                  <c:v>Средние предприятия</c:v>
                </c:pt>
                <c:pt idx="3">
                  <c:v>Крупные предприятия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1">
                  <c:v>0.85799999999999998</c:v>
                </c:pt>
                <c:pt idx="2">
                  <c:v>7.0999999999999994E-2</c:v>
                </c:pt>
                <c:pt idx="3">
                  <c:v>7.0999999999999994E-2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203-C94E-BBDA-D2FCD2F010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1">
                  <c:v>Малые предприятия</c:v>
                </c:pt>
                <c:pt idx="2">
                  <c:v>Средние предприятия</c:v>
                </c:pt>
                <c:pt idx="3">
                  <c:v>Крупные предприятия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203-C94E-BBDA-D2FCD2F01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346075936"/>
        <c:axId val="1346078656"/>
      </c:barChart>
      <c:catAx>
        <c:axId val="134607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078656"/>
        <c:crosses val="autoZero"/>
        <c:auto val="1"/>
        <c:lblAlgn val="ctr"/>
        <c:lblOffset val="100"/>
        <c:noMultiLvlLbl val="0"/>
      </c:catAx>
      <c:valAx>
        <c:axId val="13460786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460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523306910677235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50199844634433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71-4740-AE2C-9BBD4C4753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3606619071013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71-4740-AE2C-9BBD4C475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114095581306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71-4740-AE2C-9BBD4C475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220362846689623"/>
                  <c:y val="1.48454013911695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71-4740-AE2C-9BBD4C475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61513855138082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471-4740-AE2C-9BBD4C4753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101-250</c:v>
                </c:pt>
                <c:pt idx="2">
                  <c:v>51-100</c:v>
                </c:pt>
                <c:pt idx="3">
                  <c:v>11-50</c:v>
                </c:pt>
                <c:pt idx="4">
                  <c:v>1-10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7.0999999999999994E-2</c:v>
                </c:pt>
                <c:pt idx="2">
                  <c:v>0.14299999999999999</c:v>
                </c:pt>
                <c:pt idx="3">
                  <c:v>0.42899999999999999</c:v>
                </c:pt>
                <c:pt idx="4">
                  <c:v>0.35699999999999998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71-4740-AE2C-9BBD4C4753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1">
                  <c:v>101-250</c:v>
                </c:pt>
                <c:pt idx="2">
                  <c:v>51-100</c:v>
                </c:pt>
                <c:pt idx="3">
                  <c:v>11-50</c:v>
                </c:pt>
                <c:pt idx="4">
                  <c:v>1-10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71-4740-AE2C-9BBD4C475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53929856"/>
        <c:axId val="1353932576"/>
      </c:barChart>
      <c:catAx>
        <c:axId val="135392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53932576"/>
        <c:crosses val="autoZero"/>
        <c:auto val="1"/>
        <c:lblAlgn val="ctr"/>
        <c:lblOffset val="100"/>
        <c:noMultiLvlLbl val="0"/>
      </c:catAx>
      <c:valAx>
        <c:axId val="13539325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5392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8460460183083"/>
          <c:y val="0.17946189503711626"/>
          <c:w val="0.69833255363568891"/>
          <c:h val="0.668247593114849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75023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B2-6441-9DFA-CB6BDEBE33B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B2-6441-9DFA-CB6BDEBE33B9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B2-6441-9DFA-CB6BDEBE33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реализовали свои проекты</c:v>
                </c:pt>
                <c:pt idx="1">
                  <c:v>не реализовали свои проекты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7.0999999999999994E-2</c:v>
                </c:pt>
                <c:pt idx="1">
                  <c:v>0.92900000000000005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B2-6441-9DFA-CB6BDEBE33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1938309813412"/>
          <c:y val="0.18764965122671115"/>
          <c:w val="0.69089511819258098"/>
          <c:h val="0.492047594698828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756A0">
                  <a:alpha val="75023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79-6641-AAD1-E0472809C39F}"/>
              </c:ext>
            </c:extLst>
          </c:dPt>
          <c:dPt>
            <c:idx val="1"/>
            <c:bubble3D val="0"/>
            <c:spPr>
              <a:solidFill>
                <a:srgbClr val="4756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79-6641-AAD1-E0472809C39F}"/>
              </c:ext>
            </c:extLst>
          </c:dPt>
          <c:dPt>
            <c:idx val="2"/>
            <c:bubble3D val="0"/>
            <c:spPr>
              <a:solidFill>
                <a:srgbClr val="4756A0">
                  <a:alpha val="5531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79-6641-AAD1-E0472809C39F}"/>
              </c:ext>
            </c:extLst>
          </c:dPt>
          <c:dPt>
            <c:idx val="3"/>
            <c:bubble3D val="0"/>
            <c:spPr>
              <a:solidFill>
                <a:srgbClr val="4756A0">
                  <a:alpha val="39658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79-6641-AAD1-E0472809C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 необходимости во взаимодействии</c:v>
                </c:pt>
                <c:pt idx="1">
                  <c:v>удовлетворены взаимодействием</c:v>
                </c:pt>
                <c:pt idx="2">
                  <c:v>частично удовлетворены взаимодействием</c:v>
                </c:pt>
                <c:pt idx="3">
                  <c:v>не удовлетворены взаимодействием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0.38</c:v>
                </c:pt>
                <c:pt idx="2">
                  <c:v>0.12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9-6641-AAD1-E0472809C3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476714905923676E-2"/>
          <c:y val="0.70479870102915176"/>
          <c:w val="0.86311546493034985"/>
          <c:h val="0.2312077410370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 (оценка)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23669</c:v>
                </c:pt>
                <c:pt idx="1">
                  <c:v>26044</c:v>
                </c:pt>
                <c:pt idx="2">
                  <c:v>28881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6709088"/>
        <c:axId val="1276719424"/>
      </c:barChart>
      <c:catAx>
        <c:axId val="127670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6719424"/>
        <c:crosses val="autoZero"/>
        <c:auto val="1"/>
        <c:lblAlgn val="ctr"/>
        <c:lblOffset val="100"/>
        <c:noMultiLvlLbl val="0"/>
      </c:catAx>
      <c:valAx>
        <c:axId val="1276719424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12767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2E-2D4B-B55A-631E22352E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обрабатывающие производства</c:v>
                </c:pt>
                <c:pt idx="1">
                  <c:v>сельское, лесное хозяйство, охота </c:v>
                </c:pt>
                <c:pt idx="2">
                  <c:v>водоснабжение, водоотведение</c:v>
                </c:pt>
                <c:pt idx="3">
                  <c:v>обеспечение электрической энергией, газом и паром</c:v>
                </c:pt>
              </c:strCache>
            </c:strRef>
          </c:cat>
          <c:val>
            <c:numRef>
              <c:f>Лист1!$B$2:$B$5</c:f>
              <c:numCache>
                <c:formatCode>#,##0\ [$₽-419]</c:formatCode>
                <c:ptCount val="4"/>
                <c:pt idx="0">
                  <c:v>23062</c:v>
                </c:pt>
                <c:pt idx="1">
                  <c:v>23553</c:v>
                </c:pt>
                <c:pt idx="2">
                  <c:v>24757</c:v>
                </c:pt>
                <c:pt idx="3">
                  <c:v>28776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1276721056"/>
        <c:axId val="1276710720"/>
      </c:barChart>
      <c:catAx>
        <c:axId val="127672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6710720"/>
        <c:crosses val="autoZero"/>
        <c:auto val="1"/>
        <c:lblAlgn val="ctr"/>
        <c:lblOffset val="100"/>
        <c:noMultiLvlLbl val="0"/>
      </c:catAx>
      <c:valAx>
        <c:axId val="1276710720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127672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696681369611828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0B-BB48-8F4E-2B18E56A5E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1918770439138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0B-BB48-8F4E-2B18E56A5E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75987034456868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B0B-BB48-8F4E-2B18E56A5E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88559857350148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0B-BB48-8F4E-2B18E56A5E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224825116769299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B0B-BB48-8F4E-2B18E56A5E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0.152</c:v>
                </c:pt>
                <c:pt idx="1">
                  <c:v>0.03</c:v>
                </c:pt>
                <c:pt idx="2">
                  <c:v>0.03</c:v>
                </c:pt>
                <c:pt idx="3">
                  <c:v>0.57599999999999996</c:v>
                </c:pt>
                <c:pt idx="4">
                  <c:v>0.21199999999999999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B0B-BB48-8F4E-2B18E56A5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0B-BB48-8F4E-2B18E56A5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76722144"/>
        <c:axId val="1276715072"/>
      </c:barChart>
      <c:catAx>
        <c:axId val="127672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6715072"/>
        <c:crosses val="autoZero"/>
        <c:auto val="1"/>
        <c:lblAlgn val="ctr"/>
        <c:lblOffset val="100"/>
        <c:noMultiLvlLbl val="0"/>
      </c:catAx>
      <c:valAx>
        <c:axId val="1276715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7672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B4-714B-88A1-E827ED00E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B4-714B-88A1-E827ED00E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3784624713942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B4-714B-88A1-E827ED00E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6060091971614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B4-714B-88A1-E827ED00E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155268876199194E-2"/>
                  <c:y val="-2.18423976417090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B4-714B-88A1-E827ED00E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5.1999999999999998E-2</c:v>
                </c:pt>
                <c:pt idx="1">
                  <c:v>2.5999999999999999E-2</c:v>
                </c:pt>
                <c:pt idx="2">
                  <c:v>0.28999999999999998</c:v>
                </c:pt>
                <c:pt idx="3">
                  <c:v>0.55300000000000005</c:v>
                </c:pt>
                <c:pt idx="4">
                  <c:v>7.9000000000000001E-2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6084096"/>
        <c:axId val="1346080288"/>
      </c:barChart>
      <c:catAx>
        <c:axId val="134608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080288"/>
        <c:crosses val="autoZero"/>
        <c:auto val="1"/>
        <c:lblAlgn val="ctr"/>
        <c:lblOffset val="100"/>
        <c:noMultiLvlLbl val="0"/>
      </c:catAx>
      <c:valAx>
        <c:axId val="13460802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4608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5D-724B-B20F-F0C2DB9EBD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5D-724B-B20F-F0C2DB9EBD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67053370969022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05D-724B-B20F-F0C2DB9EBD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05D-724B-B20F-F0C2DB9EBD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660123735751265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05D-724B-B20F-F0C2DB9EBD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0.182</c:v>
                </c:pt>
                <c:pt idx="1">
                  <c:v>0.152</c:v>
                </c:pt>
                <c:pt idx="2">
                  <c:v>0.30299999999999999</c:v>
                </c:pt>
                <c:pt idx="3">
                  <c:v>0.24199999999999999</c:v>
                </c:pt>
                <c:pt idx="4">
                  <c:v>0.121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05D-724B-B20F-F0C2DB9EBD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5D-724B-B20F-F0C2DB9EB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6075392"/>
        <c:axId val="1346081920"/>
      </c:barChart>
      <c:catAx>
        <c:axId val="134607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081920"/>
        <c:crosses val="autoZero"/>
        <c:auto val="1"/>
        <c:lblAlgn val="ctr"/>
        <c:lblOffset val="100"/>
        <c:noMultiLvlLbl val="0"/>
      </c:catAx>
      <c:valAx>
        <c:axId val="13460819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4607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34521119541440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7E-5846-BE71-A5093F4F9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594227590040499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37-416A-805C-C5C3BE2F80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0.11600000000000001</c:v>
                </c:pt>
                <c:pt idx="1">
                  <c:v>2.3E-2</c:v>
                </c:pt>
                <c:pt idx="2">
                  <c:v>0.16300000000000001</c:v>
                </c:pt>
                <c:pt idx="3">
                  <c:v>0.58199999999999996</c:v>
                </c:pt>
                <c:pt idx="4">
                  <c:v>0.11600000000000001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6082464"/>
        <c:axId val="1346083552"/>
      </c:barChart>
      <c:catAx>
        <c:axId val="134608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083552"/>
        <c:crosses val="autoZero"/>
        <c:auto val="1"/>
        <c:lblAlgn val="ctr"/>
        <c:lblOffset val="100"/>
        <c:noMultiLvlLbl val="0"/>
      </c:catAx>
      <c:valAx>
        <c:axId val="13460835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460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44455353339926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12-634C-A62A-12AA393198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4067253340644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12-634C-A62A-12AA393198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21211946203102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212-634C-A62A-12AA393198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1475949495022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12-634C-A62A-12AA393198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925397593144723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212-634C-A62A-12AA393198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2.4E-2</c:v>
                </c:pt>
                <c:pt idx="1">
                  <c:v>0</c:v>
                </c:pt>
                <c:pt idx="2">
                  <c:v>4.8000000000000001E-2</c:v>
                </c:pt>
                <c:pt idx="3">
                  <c:v>0.45200000000000001</c:v>
                </c:pt>
                <c:pt idx="4">
                  <c:v>0.47599999999999998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212-634C-A62A-12AA39319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12-634C-A62A-12AA3931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6085184"/>
        <c:axId val="1346085728"/>
      </c:barChart>
      <c:catAx>
        <c:axId val="134608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085728"/>
        <c:crosses val="autoZero"/>
        <c:auto val="1"/>
        <c:lblAlgn val="ctr"/>
        <c:lblOffset val="100"/>
        <c:noMultiLvlLbl val="0"/>
      </c:catAx>
      <c:valAx>
        <c:axId val="13460857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4608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19698096317525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E7-8647-B230-7DCE5B9EB0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713812346142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E7-8647-B230-7DCE5B9EB0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616339760758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DE7-8647-B230-7DCE5B9EB0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31393795886544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E7-8647-B230-7DCE5B9EB0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33326354848723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DE7-8647-B230-7DCE5B9EB0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3.4000000000000002E-2</c:v>
                </c:pt>
                <c:pt idx="2">
                  <c:v>0.23300000000000001</c:v>
                </c:pt>
                <c:pt idx="3">
                  <c:v>0.4</c:v>
                </c:pt>
                <c:pt idx="4">
                  <c:v>0.23300000000000001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DE7-8647-B230-7DCE5B9EB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E7-8647-B230-7DCE5B9EB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6072128"/>
        <c:axId val="1346079200"/>
      </c:barChart>
      <c:catAx>
        <c:axId val="13460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079200"/>
        <c:crosses val="autoZero"/>
        <c:auto val="1"/>
        <c:lblAlgn val="ctr"/>
        <c:lblOffset val="100"/>
        <c:noMultiLvlLbl val="0"/>
      </c:catAx>
      <c:valAx>
        <c:axId val="13460792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460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26.04.2024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247775"/>
            <a:ext cx="486092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FF79C1-152E-6DD3-914F-0975F606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3440153-E37B-8928-C321-4FF7191F9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B100BCA-CCC8-C840-A107-7B63A6D37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BA88BC-B174-F26A-60B2-81DA885D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126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B485B8-0E92-EBB9-348E-E68CF0C1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6203F88-88D0-2BA9-E215-4BF235CAE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6FAD497-1107-FDDA-23E3-90B21C0CE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B7DD20-1D7E-CAA2-CD7E-B1FEAC66B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93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BEFCB3-F444-3464-6D78-5FDD8603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3CA8F6C-2725-BC6F-E221-3DEF1580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C1BBA83-74B5-F137-A563-6ECC6ECEE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98D06B8-79DC-8D65-1F20-613335367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8932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1841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8727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9691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9983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687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187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9374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593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335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114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459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2751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91893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451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65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82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26.04.2024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26.04.2024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26.04.2024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26.04.2024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26.04.2024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26.04.2024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26.04.2024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26.04.2024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26.04.2024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26.04.2024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26.04.2024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26.04.2024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microsoft.com/office/2007/relationships/hdphoto" Target="../media/hdphoto1.wdp"/><Relationship Id="rId1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57.svg"/><Relationship Id="rId4" Type="http://schemas.openxmlformats.org/officeDocument/2006/relationships/image" Target="../media/image53.sv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svg"/><Relationship Id="rId5" Type="http://schemas.openxmlformats.org/officeDocument/2006/relationships/image" Target="../media/image45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svg"/><Relationship Id="rId5" Type="http://schemas.openxmlformats.org/officeDocument/2006/relationships/image" Target="../media/image49.png"/><Relationship Id="rId4" Type="http://schemas.openxmlformats.org/officeDocument/2006/relationships/image" Target="../media/image7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svg"/><Relationship Id="rId5" Type="http://schemas.openxmlformats.org/officeDocument/2006/relationships/image" Target="../media/image49.png"/><Relationship Id="rId4" Type="http://schemas.openxmlformats.org/officeDocument/2006/relationships/image" Target="../media/image7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sv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image" Target="../media/image86.svg"/><Relationship Id="rId4" Type="http://schemas.openxmlformats.org/officeDocument/2006/relationships/image" Target="../media/image82.sv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32.xml"/><Relationship Id="rId21" Type="http://schemas.openxmlformats.org/officeDocument/2006/relationships/slide" Target="slide25.xml"/><Relationship Id="rId34" Type="http://schemas.openxmlformats.org/officeDocument/2006/relationships/slide" Target="slide36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31.xml"/><Relationship Id="rId33" Type="http://schemas.openxmlformats.org/officeDocument/2006/relationships/slide" Target="slide45.xml"/><Relationship Id="rId38" Type="http://schemas.openxmlformats.org/officeDocument/2006/relationships/image" Target="../media/image5.png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3.xml"/><Relationship Id="rId29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32" Type="http://schemas.openxmlformats.org/officeDocument/2006/relationships/slide" Target="slide44.xml"/><Relationship Id="rId37" Type="http://schemas.openxmlformats.org/officeDocument/2006/relationships/image" Target="../media/image4.jpeg"/><Relationship Id="rId5" Type="http://schemas.openxmlformats.org/officeDocument/2006/relationships/slide" Target="slide6.xml"/><Relationship Id="rId15" Type="http://schemas.openxmlformats.org/officeDocument/2006/relationships/slide" Target="slide17.xml"/><Relationship Id="rId23" Type="http://schemas.openxmlformats.org/officeDocument/2006/relationships/slide" Target="slide28.xml"/><Relationship Id="rId28" Type="http://schemas.openxmlformats.org/officeDocument/2006/relationships/slide" Target="slide35.xml"/><Relationship Id="rId36" Type="http://schemas.openxmlformats.org/officeDocument/2006/relationships/slide" Target="slide21.xml"/><Relationship Id="rId10" Type="http://schemas.openxmlformats.org/officeDocument/2006/relationships/slide" Target="slide12.xml"/><Relationship Id="rId19" Type="http://schemas.openxmlformats.org/officeDocument/2006/relationships/slide" Target="slide22.xml"/><Relationship Id="rId31" Type="http://schemas.openxmlformats.org/officeDocument/2006/relationships/slide" Target="slide4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Relationship Id="rId22" Type="http://schemas.openxmlformats.org/officeDocument/2006/relationships/slide" Target="slide26.xml"/><Relationship Id="rId27" Type="http://schemas.openxmlformats.org/officeDocument/2006/relationships/slide" Target="slide34.xml"/><Relationship Id="rId30" Type="http://schemas.openxmlformats.org/officeDocument/2006/relationships/slide" Target="slide46.xml"/><Relationship Id="rId35" Type="http://schemas.openxmlformats.org/officeDocument/2006/relationships/slide" Target="slide27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svg"/><Relationship Id="rId5" Type="http://schemas.openxmlformats.org/officeDocument/2006/relationships/image" Target="../media/image59.png"/><Relationship Id="rId4" Type="http://schemas.openxmlformats.org/officeDocument/2006/relationships/image" Target="../media/image8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61.png"/><Relationship Id="rId7" Type="http://schemas.openxmlformats.org/officeDocument/2006/relationships/image" Target="../media/image6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svg"/><Relationship Id="rId11" Type="http://schemas.openxmlformats.org/officeDocument/2006/relationships/image" Target="../media/image27.png"/><Relationship Id="rId5" Type="http://schemas.openxmlformats.org/officeDocument/2006/relationships/image" Target="../media/image62.png"/><Relationship Id="rId10" Type="http://schemas.openxmlformats.org/officeDocument/2006/relationships/image" Target="../media/image11.svg"/><Relationship Id="rId4" Type="http://schemas.openxmlformats.org/officeDocument/2006/relationships/image" Target="../media/image99.sv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fanasyevo.gosuslugi.ru/deyatelnost/" TargetMode="External"/><Relationship Id="rId7" Type="http://schemas.openxmlformats.org/officeDocument/2006/relationships/image" Target="../media/image66.png"/><Relationship Id="rId2" Type="http://schemas.openxmlformats.org/officeDocument/2006/relationships/hyperlink" Target="https://afanasyevo.gosuslugi.ru/deyatelnost/napravleniya-deyatelnosti/ekonomika/investitsionnaya-deyatelnos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104.sv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3" Type="http://schemas.openxmlformats.org/officeDocument/2006/relationships/image" Target="../media/image49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svg"/><Relationship Id="rId5" Type="http://schemas.openxmlformats.org/officeDocument/2006/relationships/image" Target="../media/image48.png"/><Relationship Id="rId4" Type="http://schemas.openxmlformats.org/officeDocument/2006/relationships/image" Target="../media/image8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svg"/><Relationship Id="rId5" Type="http://schemas.openxmlformats.org/officeDocument/2006/relationships/image" Target="../media/image73.png"/><Relationship Id="rId10" Type="http://schemas.openxmlformats.org/officeDocument/2006/relationships/image" Target="../media/image120.svg"/><Relationship Id="rId4" Type="http://schemas.openxmlformats.org/officeDocument/2006/relationships/image" Target="../media/image114.sv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23.png"/><Relationship Id="rId3" Type="http://schemas.openxmlformats.org/officeDocument/2006/relationships/image" Target="../media/image76.png"/><Relationship Id="rId7" Type="http://schemas.openxmlformats.org/officeDocument/2006/relationships/image" Target="../media/image51.png"/><Relationship Id="rId12" Type="http://schemas.openxmlformats.org/officeDocument/2006/relationships/image" Target="../media/image128.sv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svg"/><Relationship Id="rId11" Type="http://schemas.openxmlformats.org/officeDocument/2006/relationships/image" Target="../media/image79.png"/><Relationship Id="rId5" Type="http://schemas.openxmlformats.org/officeDocument/2006/relationships/image" Target="../media/image77.png"/><Relationship Id="rId15" Type="http://schemas.openxmlformats.org/officeDocument/2006/relationships/image" Target="../media/image53.png"/><Relationship Id="rId10" Type="http://schemas.openxmlformats.org/officeDocument/2006/relationships/image" Target="../media/image126.svg"/><Relationship Id="rId4" Type="http://schemas.openxmlformats.org/officeDocument/2006/relationships/image" Target="../media/image122.svg"/><Relationship Id="rId9" Type="http://schemas.openxmlformats.org/officeDocument/2006/relationships/image" Target="../media/image78.png"/><Relationship Id="rId14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139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sv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0" Type="http://schemas.openxmlformats.org/officeDocument/2006/relationships/image" Target="../media/image137.svg"/><Relationship Id="rId4" Type="http://schemas.openxmlformats.org/officeDocument/2006/relationships/image" Target="../media/image131.svg"/><Relationship Id="rId9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svg"/><Relationship Id="rId3" Type="http://schemas.openxmlformats.org/officeDocument/2006/relationships/image" Target="../media/image81.png"/><Relationship Id="rId7" Type="http://schemas.openxmlformats.org/officeDocument/2006/relationships/image" Target="../media/image82.png"/><Relationship Id="rId12" Type="http://schemas.openxmlformats.org/officeDocument/2006/relationships/image" Target="../media/image137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svg"/><Relationship Id="rId11" Type="http://schemas.openxmlformats.org/officeDocument/2006/relationships/image" Target="../media/image84.png"/><Relationship Id="rId5" Type="http://schemas.openxmlformats.org/officeDocument/2006/relationships/image" Target="../media/image85.png"/><Relationship Id="rId10" Type="http://schemas.openxmlformats.org/officeDocument/2006/relationships/image" Target="../media/image135.svg"/><Relationship Id="rId4" Type="http://schemas.openxmlformats.org/officeDocument/2006/relationships/image" Target="../media/image131.svg"/><Relationship Id="rId9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7.png"/><Relationship Id="rId7" Type="http://schemas.openxmlformats.org/officeDocument/2006/relationships/image" Target="../media/image13.png"/><Relationship Id="rId12" Type="http://schemas.openxmlformats.org/officeDocument/2006/relationships/image" Target="../media/image148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svg"/><Relationship Id="rId11" Type="http://schemas.openxmlformats.org/officeDocument/2006/relationships/image" Target="../media/image90.png"/><Relationship Id="rId5" Type="http://schemas.openxmlformats.org/officeDocument/2006/relationships/image" Target="../media/image88.png"/><Relationship Id="rId10" Type="http://schemas.openxmlformats.org/officeDocument/2006/relationships/image" Target="../media/image146.svg"/><Relationship Id="rId4" Type="http://schemas.openxmlformats.org/officeDocument/2006/relationships/image" Target="../media/image142.svg"/><Relationship Id="rId9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jpeg"/><Relationship Id="rId7" Type="http://schemas.openxmlformats.org/officeDocument/2006/relationships/image" Target="../media/image104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157.svg"/><Relationship Id="rId5" Type="http://schemas.openxmlformats.org/officeDocument/2006/relationships/image" Target="../media/image153.svg"/><Relationship Id="rId10" Type="http://schemas.openxmlformats.org/officeDocument/2006/relationships/image" Target="../media/image96.png"/><Relationship Id="rId4" Type="http://schemas.openxmlformats.org/officeDocument/2006/relationships/image" Target="../media/image94.png"/><Relationship Id="rId9" Type="http://schemas.openxmlformats.org/officeDocument/2006/relationships/image" Target="../media/image155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65.svg"/><Relationship Id="rId3" Type="http://schemas.openxmlformats.org/officeDocument/2006/relationships/image" Target="../media/image92.jpeg"/><Relationship Id="rId7" Type="http://schemas.openxmlformats.org/officeDocument/2006/relationships/image" Target="../media/image159.sv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63.svg"/><Relationship Id="rId5" Type="http://schemas.openxmlformats.org/officeDocument/2006/relationships/image" Target="../media/image95.svg"/><Relationship Id="rId10" Type="http://schemas.openxmlformats.org/officeDocument/2006/relationships/image" Target="../media/image99.png"/><Relationship Id="rId4" Type="http://schemas.openxmlformats.org/officeDocument/2006/relationships/image" Target="../media/image59.png"/><Relationship Id="rId9" Type="http://schemas.openxmlformats.org/officeDocument/2006/relationships/image" Target="../media/image161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148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128.svg"/><Relationship Id="rId5" Type="http://schemas.openxmlformats.org/officeDocument/2006/relationships/image" Target="../media/image93.jpeg"/><Relationship Id="rId10" Type="http://schemas.openxmlformats.org/officeDocument/2006/relationships/image" Target="../media/image79.png"/><Relationship Id="rId4" Type="http://schemas.openxmlformats.org/officeDocument/2006/relationships/image" Target="../media/image153.svg"/><Relationship Id="rId9" Type="http://schemas.openxmlformats.org/officeDocument/2006/relationships/image" Target="../media/image16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3" Type="http://schemas.openxmlformats.org/officeDocument/2006/relationships/image" Target="../media/image4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svg"/><Relationship Id="rId5" Type="http://schemas.openxmlformats.org/officeDocument/2006/relationships/image" Target="../media/image104.png"/><Relationship Id="rId4" Type="http://schemas.openxmlformats.org/officeDocument/2006/relationships/image" Target="../media/image80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1.jpeg"/><Relationship Id="rId7" Type="http://schemas.openxmlformats.org/officeDocument/2006/relationships/image" Target="../media/image114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108.png"/><Relationship Id="rId5" Type="http://schemas.openxmlformats.org/officeDocument/2006/relationships/image" Target="../media/image80.svg"/><Relationship Id="rId10" Type="http://schemas.openxmlformats.org/officeDocument/2006/relationships/image" Target="../media/image107.png"/><Relationship Id="rId4" Type="http://schemas.openxmlformats.org/officeDocument/2006/relationships/image" Target="../media/image49.png"/><Relationship Id="rId9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svg"/><Relationship Id="rId3" Type="http://schemas.openxmlformats.org/officeDocument/2006/relationships/image" Target="../media/image109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svg"/><Relationship Id="rId11" Type="http://schemas.openxmlformats.org/officeDocument/2006/relationships/chart" Target="../charts/chart12.xml"/><Relationship Id="rId5" Type="http://schemas.openxmlformats.org/officeDocument/2006/relationships/image" Target="../media/image110.png"/><Relationship Id="rId10" Type="http://schemas.openxmlformats.org/officeDocument/2006/relationships/chart" Target="../charts/chart11.xml"/><Relationship Id="rId4" Type="http://schemas.openxmlformats.org/officeDocument/2006/relationships/image" Target="../media/image176.svg"/><Relationship Id="rId9" Type="http://schemas.openxmlformats.org/officeDocument/2006/relationships/chart" Target="../charts/char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82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chart" Target="../charts/chart13.xml"/><Relationship Id="rId4" Type="http://schemas.openxmlformats.org/officeDocument/2006/relationships/image" Target="../media/image176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13.jpe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84.svg"/><Relationship Id="rId4" Type="http://schemas.openxmlformats.org/officeDocument/2006/relationships/image" Target="../media/image109.png"/><Relationship Id="rId9" Type="http://schemas.openxmlformats.org/officeDocument/2006/relationships/image" Target="../media/image157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svg"/><Relationship Id="rId5" Type="http://schemas.openxmlformats.org/officeDocument/2006/relationships/image" Target="../media/image114.png"/><Relationship Id="rId4" Type="http://schemas.openxmlformats.org/officeDocument/2006/relationships/image" Target="../media/image184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chart" Target="../charts/chart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2.png"/><Relationship Id="rId18" Type="http://schemas.openxmlformats.org/officeDocument/2006/relationships/image" Target="../media/image42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36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34.svg"/><Relationship Id="rId19" Type="http://schemas.openxmlformats.org/officeDocument/2006/relationships/image" Target="../media/image25.png"/><Relationship Id="rId4" Type="http://schemas.openxmlformats.org/officeDocument/2006/relationships/image" Target="../media/image28.svg"/><Relationship Id="rId9" Type="http://schemas.openxmlformats.org/officeDocument/2006/relationships/image" Target="../media/image20.png"/><Relationship Id="rId1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27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315201" y="158307"/>
            <a:ext cx="2451616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КИРОВСКАЯ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427290" y="5251221"/>
            <a:ext cx="768267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АФАНАСЬЕВСКОГО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199" y="1032365"/>
            <a:ext cx="2174751" cy="2896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1011467"/>
            <a:ext cx="7181065" cy="39310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630" y="247828"/>
            <a:ext cx="924370" cy="5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xmlns="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40129" y="4067689"/>
            <a:ext cx="480785" cy="483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 ДОСТОПРИМЕЧАТЕЛЬНОСТИ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7001365" y="1423696"/>
            <a:ext cx="2741974" cy="109898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7001365" y="2680175"/>
            <a:ext cx="2801997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7001365" y="3931031"/>
            <a:ext cx="2801997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7001365" y="5181886"/>
            <a:ext cx="2801997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C190EDA-2C05-15EC-A1DE-437FDD6DF9D3}"/>
              </a:ext>
            </a:extLst>
          </p:cNvPr>
          <p:cNvSpPr txBox="1"/>
          <p:nvPr/>
        </p:nvSpPr>
        <p:spPr>
          <a:xfrm>
            <a:off x="2652016" y="2258253"/>
            <a:ext cx="918930" cy="6463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высокая точка верхнекамской возвышенности и всей Кировской области –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5907424" y="3463303"/>
            <a:ext cx="947263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B1FF055-40B5-BA60-4F7B-23BB5E57A5CD}"/>
              </a:ext>
            </a:extLst>
          </p:cNvPr>
          <p:cNvSpPr txBox="1"/>
          <p:nvPr/>
        </p:nvSpPr>
        <p:spPr>
          <a:xfrm>
            <a:off x="2652015" y="4909181"/>
            <a:ext cx="834182" cy="11849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Вятская порода лошадей – одна из старейших пород. В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 находится единственное в России лицензированное хозяйство по разведению этих лошадей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7F5D904E-0764-D556-8F34-50AF2D1830C7}"/>
              </a:ext>
            </a:extLst>
          </p:cNvPr>
          <p:cNvSpPr txBox="1"/>
          <p:nvPr/>
        </p:nvSpPr>
        <p:spPr>
          <a:xfrm>
            <a:off x="2652015" y="4176185"/>
            <a:ext cx="802706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«Лиственничные посадки» 1905 года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270361" y="168669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16 932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246498" y="2187048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2022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62324" y="5324513"/>
            <a:ext cx="494423" cy="459265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7289523" y="2899473"/>
            <a:ext cx="94642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544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206760" y="3426463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2022 г.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7331713" y="4247689"/>
            <a:ext cx="10646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15 864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музейных предмета</a:t>
            </a: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xmlns="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019960" y="5440074"/>
            <a:ext cx="10826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25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7331713" y="5606325"/>
            <a:ext cx="94202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выставок</a:t>
            </a: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41525" y="1598216"/>
            <a:ext cx="479387" cy="478412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:a16="http://schemas.microsoft.com/office/drawing/2014/main" xmlns="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140128" y="2816884"/>
            <a:ext cx="480785" cy="532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50" name="Рисунок 49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71" y="1433742"/>
            <a:ext cx="1855992" cy="1415330"/>
          </a:xfrm>
          <a:prstGeom prst="rect">
            <a:avLst/>
          </a:prstGeom>
          <a:noFill/>
        </p:spPr>
      </p:pic>
      <p:pic>
        <p:nvPicPr>
          <p:cNvPr id="52" name="Picture 4" descr="Краснояр - самая высокая точка Кировской области.">
            <a:extLst>
              <a:ext uri="{FF2B5EF4-FFF2-40B4-BE49-F238E27FC236}">
                <a16:creationId xmlns:a16="http://schemas.microsoft.com/office/drawing/2014/main" xmlns="" id="{8D4C91B9-E535-A33D-3CB5-84BF66B4C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1842" y="1509960"/>
            <a:ext cx="1071556" cy="704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1" y="3148510"/>
            <a:ext cx="1852827" cy="1402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822" y="3153666"/>
            <a:ext cx="1243830" cy="8069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2" y="4663486"/>
            <a:ext cx="1834220" cy="1465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774" y="1632027"/>
            <a:ext cx="2548213" cy="1718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564" y="3802292"/>
            <a:ext cx="2548213" cy="19814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206760" y="5954216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2022 г.</a:t>
            </a:r>
          </a:p>
        </p:txBody>
      </p:sp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F2BF197B-A448-E079-7BC3-CC0BAF390F9F}"/>
              </a:ext>
            </a:extLst>
          </p:cNvPr>
          <p:cNvSpPr/>
          <p:nvPr/>
        </p:nvSpPr>
        <p:spPr>
          <a:xfrm>
            <a:off x="1314897" y="4151251"/>
            <a:ext cx="938977" cy="1175616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2697CC25-E141-68D7-3AF7-2D6890050277}"/>
              </a:ext>
            </a:extLst>
          </p:cNvPr>
          <p:cNvSpPr txBox="1"/>
          <p:nvPr/>
        </p:nvSpPr>
        <p:spPr>
          <a:xfrm>
            <a:off x="2800740" y="3107018"/>
            <a:ext cx="822769" cy="53860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лет 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Афанасьевскому краеведческому музею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6DD7929-F616-C9CC-CA73-76240227E2F5}"/>
              </a:ext>
            </a:extLst>
          </p:cNvPr>
          <p:cNvSpPr txBox="1"/>
          <p:nvPr/>
        </p:nvSpPr>
        <p:spPr>
          <a:xfrm>
            <a:off x="7030593" y="3623801"/>
            <a:ext cx="23931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Афанасьевскому муниципальному округу в 2024 году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7E3A4C9-2BF0-143F-A841-6178A0FDF96B}"/>
              </a:ext>
            </a:extLst>
          </p:cNvPr>
          <p:cNvSpPr txBox="1"/>
          <p:nvPr/>
        </p:nvSpPr>
        <p:spPr>
          <a:xfrm>
            <a:off x="7030593" y="4427203"/>
            <a:ext cx="239319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областного фестиваля народного творчества «Северная Вятка»</a:t>
            </a: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масштабных праздничных мероприятий для жителей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7757ABF-CE18-4EF4-9BF0-AE7C8D81B176}"/>
              </a:ext>
            </a:extLst>
          </p:cNvPr>
          <p:cNvSpPr/>
          <p:nvPr/>
        </p:nvSpPr>
        <p:spPr>
          <a:xfrm>
            <a:off x="2435789" y="10593564"/>
            <a:ext cx="1290241" cy="9028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9CC857-D470-2C25-1213-6644A90B3344}"/>
              </a:ext>
            </a:extLst>
          </p:cNvPr>
          <p:cNvSpPr txBox="1"/>
          <p:nvPr/>
        </p:nvSpPr>
        <p:spPr>
          <a:xfrm>
            <a:off x="5626740" y="2062601"/>
            <a:ext cx="924622" cy="16158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с 1979 по 1980 годы великий русский писатель В.Г. Короленко отбывал ссылку на Афанасьевской земле.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(1 раз в 5 лет) проходит областной литературный праздник «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Короленковские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чтения»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E66BC2-F2F8-59E6-5B96-45775CFB9196}"/>
              </a:ext>
            </a:extLst>
          </p:cNvPr>
          <p:cNvSpPr txBox="1"/>
          <p:nvPr/>
        </p:nvSpPr>
        <p:spPr>
          <a:xfrm>
            <a:off x="5009659" y="5057562"/>
            <a:ext cx="861302" cy="96949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раз в 2 года, в сентябре, после сбора урожая в Афанасьево проходит Межрегиональный фестиваль коми-пермяцкого фольклора «Чудо»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47C672-4E28-C96F-D4F6-4966E6FCADA2}"/>
              </a:ext>
            </a:extLst>
          </p:cNvPr>
          <p:cNvSpPr txBox="1"/>
          <p:nvPr/>
        </p:nvSpPr>
        <p:spPr>
          <a:xfrm>
            <a:off x="7159534" y="4198454"/>
            <a:ext cx="2393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C00114-96E8-8DCE-5F77-070CD6F3BE93}"/>
              </a:ext>
            </a:extLst>
          </p:cNvPr>
          <p:cNvSpPr txBox="1"/>
          <p:nvPr/>
        </p:nvSpPr>
        <p:spPr>
          <a:xfrm>
            <a:off x="627016" y="6615807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1030" name="Picture 6" descr="https://cdn.er.ru/media/userdata/news/2019/08/30/a5d872d67f567cadb963b6f522f8bbf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35" y="1540717"/>
            <a:ext cx="1979052" cy="21049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роленковские чтения - 2023: вручение премии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592" y="1540718"/>
            <a:ext cx="1930296" cy="21049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«Чудо-урожай-2023»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02" y="3831350"/>
            <a:ext cx="3284126" cy="23747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241" y="1429319"/>
            <a:ext cx="2988179" cy="2020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Текущих мер 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транспортную инфраструктуру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бизнес-инфраструктуру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D25CE0A5-C6DD-EFB5-7F0D-422A5515A6CF}"/>
              </a:ext>
            </a:extLst>
          </p:cNvPr>
          <p:cNvSpPr/>
          <p:nvPr/>
        </p:nvSpPr>
        <p:spPr>
          <a:xfrm>
            <a:off x="3731306" y="3919469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Ограничена возможность реализации инвестиционных проектов за счёт собственных средств,                   сложность с привлечением заемных средств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оформлением документов (Большое количество документов и требуемых разрешений)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(Необходимость использования заемных средств для развития бизнеса)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Трудности с созданием/модернизацией инженерной инфраструктуры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Проблема с квалифицированными кадрами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982AF8-220A-F595-C9D0-8177176E8BED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x-none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:a16="http://schemas.microsoft.com/office/drawing/2014/main" xmlns="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:a16="http://schemas.microsoft.com/office/drawing/2014/main" xmlns="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:a16="http://schemas.microsoft.com/office/drawing/2014/main" xmlns="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:a16="http://schemas.microsoft.com/office/drawing/2014/main" xmlns="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0B2E29-A6DF-C835-C29A-A3390F9E30A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3869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D3072D01-2D46-B54E-2C7A-8809E6CA9DBA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32D5C957-0713-A21A-D179-DFD33F07C758}"/>
              </a:ext>
            </a:extLst>
          </p:cNvPr>
          <p:cNvSpPr/>
          <p:nvPr/>
        </p:nvSpPr>
        <p:spPr>
          <a:xfrm>
            <a:off x="550104" y="277643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коммуникации между представителями бизнеса                        и администрацией МО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C44D7B98-D6FF-CBE2-5539-FD144908A34A}"/>
              </a:ext>
            </a:extLst>
          </p:cNvPr>
          <p:cNvSpPr/>
          <p:nvPr/>
        </p:nvSpPr>
        <p:spPr>
          <a:xfrm>
            <a:off x="550104" y="4798355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кадров, нехватка специалистов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0991" y="4861355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E6B4D0FC-EC46-8BB2-BEEE-F8A090BDDAB0}"/>
              </a:ext>
            </a:extLst>
          </p:cNvPr>
          <p:cNvSpPr/>
          <p:nvPr/>
        </p:nvSpPr>
        <p:spPr>
          <a:xfrm>
            <a:off x="5275782" y="2571552"/>
            <a:ext cx="4511814" cy="84608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Своевременная отработка обращений представителей бизнеса, расширение каналов информирования предпринимателей о мерах поддержки 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информирование предпринимателей и инвесторов о преимуществах работы с инвестиционным уполномоченным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4756A0"/>
              </a:buClr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6881567-E61B-5009-80D9-45ADC8C80F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781407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5BE55F86-A0F7-1A11-42D9-4BF67DE7A1A0}"/>
              </a:ext>
            </a:extLst>
          </p:cNvPr>
          <p:cNvSpPr/>
          <p:nvPr/>
        </p:nvSpPr>
        <p:spPr>
          <a:xfrm>
            <a:off x="5275782" y="3695066"/>
            <a:ext cx="4511814" cy="68181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жизни населения в округе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дорожно-транспортной инфраструктуры и инфраструктуры ЖКХ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4ECF1362-D6B1-FEA2-7BB3-30DABE372E72}"/>
              </a:ext>
            </a:extLst>
          </p:cNvPr>
          <p:cNvSpPr/>
          <p:nvPr/>
        </p:nvSpPr>
        <p:spPr>
          <a:xfrm>
            <a:off x="5275782" y="4804619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в релокации специалистов из 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3831478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57E9FD9-5681-1E9B-B8FE-4D0E92D3D9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4883578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xmlns="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2512" y="2882374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3C9819-F6F6-A28F-BC53-1D0301C00B1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2D5C957-0713-A21A-D179-DFD33F07C758}"/>
              </a:ext>
            </a:extLst>
          </p:cNvPr>
          <p:cNvSpPr/>
          <p:nvPr/>
        </p:nvSpPr>
        <p:spPr>
          <a:xfrm>
            <a:off x="481738" y="383033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Ежегодное уменьшение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населения округа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 descr="Запрещено со сплошной заливкой">
            <a:extLst>
              <a:ext uri="{FF2B5EF4-FFF2-40B4-BE49-F238E27FC236}">
                <a16:creationId xmlns:a16="http://schemas.microsoft.com/office/drawing/2014/main" xmlns="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016" y="390433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Отдаленность от областного центра (251 км)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пределы округа и области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Неудовлетворительное состояние жилищно-коммунальной инфраструктуры и материально-технического обеспечения жилищно-коммунального хозяйства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процент автомобильных дорог общего пользования, не отвечающих нормативным требованиям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населения старше трудоспособного возраста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производства собственной продукции</a:t>
            </a:r>
            <a:endParaRPr lang="ru-RU" sz="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Закрытие социальных объектов в сельских населенных пунктах в связи с уменьшением населения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развития сферы туризма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Неподверженность территории округа стихийным бедствиям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экологически вредных производств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</a:t>
            </a:r>
            <a:r>
              <a:rPr kumimoji="0" lang="ru-RU" sz="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территории округа лесной отрасли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Богатое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историко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культурное наследие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 округе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автомобильной дороги федерального значения Р-243 «Кострома-Шарья-Киров-Пермь»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и рациональное использование имеющихся ресурсов (производственные площадки, природные ресурсы)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Модернизация объектов коммунальной инфраструктуры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оздание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новых туристических троп/маршрутов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инвестиционных площадок (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greenfield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СЕТЕЙ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Низкое качество жилищно-коммунальных услуг, высокий износ коммунальных сетей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E3A1F18-C8FD-662B-51A3-107A6752E754}"/>
              </a:ext>
            </a:extLst>
          </p:cNvPr>
          <p:cNvSpPr/>
          <p:nvPr/>
        </p:nvSpPr>
        <p:spPr>
          <a:xfrm>
            <a:off x="627016" y="3073283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медицинских учреждениях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FF04C89-2E8D-D35E-E091-1CBE585E9E1D}"/>
              </a:ext>
            </a:extLst>
          </p:cNvPr>
          <p:cNvSpPr/>
          <p:nvPr/>
        </p:nvSpPr>
        <p:spPr>
          <a:xfrm>
            <a:off x="634003" y="380160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Дороги не соответствуют требованиям содержания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846163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1559A64C-940D-910B-D7DC-DA4EA600BD15}"/>
              </a:ext>
            </a:extLst>
          </p:cNvPr>
          <p:cNvSpPr/>
          <p:nvPr/>
        </p:nvSpPr>
        <p:spPr>
          <a:xfrm>
            <a:off x="5300092" y="309248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со стороны администрации в релокации медицинских работников              из 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3E84339A-1D2E-CD19-437A-044A78023A7F}"/>
              </a:ext>
            </a:extLst>
          </p:cNvPr>
          <p:cNvSpPr/>
          <p:nvPr/>
        </p:nvSpPr>
        <p:spPr>
          <a:xfrm>
            <a:off x="5337703" y="382185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и государственных программах по ремонту и содержанию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дорог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37703" y="3148530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46146" y="386772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xmlns="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xmlns="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134311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улично-дорожной сети в некоторых частях МО                                         (в т.ч. отсутствие освещения)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:a16="http://schemas.microsoft.com/office/drawing/2014/main" xmlns="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F5F73F42-371F-2F34-62E2-F9986F8AEC49}"/>
              </a:ext>
            </a:extLst>
          </p:cNvPr>
          <p:cNvSpPr/>
          <p:nvPr/>
        </p:nvSpPr>
        <p:spPr>
          <a:xfrm>
            <a:off x="5337703" y="4597419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и региональных программах по финансированию проектов ремонта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модернизации улично-дорожной инфраструктуры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2641" y="4648207"/>
            <a:ext cx="365554" cy="365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A1CEDC-5BF3-DE19-BFD5-7AECF7D1DC3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МО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водоотведения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xmlns="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 в медицинских учреждениях округа</a:t>
            </a:r>
            <a:endParaRPr kumimoji="0" lang="x-none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xmlns="" id="{56FC0C4E-E2BB-8AD4-BE7C-701CBC8E39F1}"/>
              </a:ext>
            </a:extLst>
          </p:cNvPr>
          <p:cNvSpPr/>
          <p:nvPr/>
        </p:nvSpPr>
        <p:spPr>
          <a:xfrm>
            <a:off x="4341694" y="140154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большой объем бюрократических вопросов при реализации инвестиционного проекта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xmlns="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xmlns="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xmlns="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xmlns="" id="{866BCB57-B8E4-574B-9073-E87633F936EE}"/>
              </a:ext>
            </a:extLst>
          </p:cNvPr>
          <p:cNvSpPr/>
          <p:nvPr/>
        </p:nvSpPr>
        <p:spPr>
          <a:xfrm>
            <a:off x="534403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пределы округа и области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:a16="http://schemas.microsoft.com/office/drawing/2014/main" xmlns="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xmlns="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администрацией МО </a:t>
            </a: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т.ч. необходима регулярная рассылка информации о мерах поддержки                      со стороны администрации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7C0825-8906-6602-ABCD-2F093B8A3C8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1685A8-F7C3-F2BF-A0EF-3322004B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902F0FF8-D7BC-5A90-66F8-7107F873E6F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B60799F1-804E-364B-47D8-EDF6921D55E8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801194-F58F-7977-B5EA-4F2AA6D9789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543EF462-B3DD-138C-ECBD-CF021C82966A}"/>
              </a:ext>
            </a:extLst>
          </p:cNvPr>
          <p:cNvSpPr/>
          <p:nvPr/>
        </p:nvSpPr>
        <p:spPr>
          <a:xfrm>
            <a:off x="627017" y="163628"/>
            <a:ext cx="182121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FA8711-2121-28E9-9943-5434821F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796552C-74FE-ED3B-7943-D91A8138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74054"/>
              </p:ext>
            </p:extLst>
          </p:nvPr>
        </p:nvGraphicFramePr>
        <p:xfrm>
          <a:off x="627015" y="1376759"/>
          <a:ext cx="9136391" cy="492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62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087329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4045926532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3825271456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4156422326"/>
                    </a:ext>
                  </a:extLst>
                </a:gridCol>
              </a:tblGrid>
              <a:tr h="791896"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АДМИНИСТРАЦИИ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ОЧЕРЁДНОСТЬ</a:t>
                      </a:r>
                    </a:p>
                  </a:txBody>
                  <a:tcPr marL="0" marR="0" marT="216000" marB="21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ВАЖНОСТЬ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ИТОГОВЫЙ </a:t>
                      </a:r>
                    </a:p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объектов жилищно-коммунальной инфраструктуры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региональных и федеральных программах по капитальному</a:t>
                      </a:r>
                      <a:r>
                        <a:rPr lang="ru-RU" sz="7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ремонту и модернизации систем ЖКХ 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</a:t>
                      </a:r>
                      <a:r>
                        <a:rPr lang="ru-RU" sz="7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региональных и федеральных программах по финансированию проектов ремонта и модернизации улично-дорожной инфраструктуры 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solidFill>
                          <a:srgbClr val="B1C1E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042328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Нивелирование угрозы выбора инвестором другого муниципального образования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буклетов и других информационных материалов для презентации сильных сторон и возможностей МО перед потенциальными инвесторами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43367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каналов информирования: модернизация сайта, использование профильных ресурсов для информирования               о площадках, публикация рекламных и иных материалов                  на популярных интернет-ресурсах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028609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Кадровые проблемы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регулярных встреч и мастер-классов предприятий      со школьниками для популяризации рабочих специальностей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релокации работников из других населенных пунктов </a:t>
                      </a: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506195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туризма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предприятий для участия в туризме и помощь в разработке маршрутов со стороны администрации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-none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ежегодных фестивалей с целью сохранения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развития культурного наследия округа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0584461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предпринимательства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Регулярная рассылка информации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мерах поддержки со стороны администрации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837612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Активная работа с Агентством инвестиционного</a:t>
                      </a:r>
                      <a:r>
                        <a:rPr lang="ru-RU" sz="7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развития Кировской области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проявление инициативы по созданию новых проектов и привлечению инвесторов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25483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932AFF-147C-5FDA-DA20-2C7ABF841BA5}"/>
              </a:ext>
            </a:extLst>
          </p:cNvPr>
          <p:cNvSpPr txBox="1"/>
          <p:nvPr/>
        </p:nvSpPr>
        <p:spPr>
          <a:xfrm>
            <a:off x="632590" y="6365207"/>
            <a:ext cx="24688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*5-наибольшая важность, 1-наименьшая важность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4454FF-6D6D-90E8-E247-1CEA8F55051C}"/>
              </a:ext>
            </a:extLst>
          </p:cNvPr>
          <p:cNvSpPr txBox="1"/>
          <p:nvPr/>
        </p:nvSpPr>
        <p:spPr>
          <a:xfrm>
            <a:off x="2738475" y="6361827"/>
            <a:ext cx="31209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**5-наименьшая стоимость/время, 1-наибольшая стоимость/время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Щит со сплошной заливкой">
            <a:extLst>
              <a:ext uri="{FF2B5EF4-FFF2-40B4-BE49-F238E27FC236}">
                <a16:creationId xmlns:a16="http://schemas.microsoft.com/office/drawing/2014/main" xmlns="" id="{E30D36B0-2FC1-76F1-1183-CBEA4971EA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52" y="3249000"/>
            <a:ext cx="360000" cy="360000"/>
          </a:xfrm>
          <a:prstGeom prst="rect">
            <a:avLst/>
          </a:prstGeom>
        </p:spPr>
      </p:pic>
      <p:pic>
        <p:nvPicPr>
          <p:cNvPr id="14" name="Рисунок 13" descr="Портфель со сплошной заливкой">
            <a:extLst>
              <a:ext uri="{FF2B5EF4-FFF2-40B4-BE49-F238E27FC236}">
                <a16:creationId xmlns:a16="http://schemas.microsoft.com/office/drawing/2014/main" xmlns="" id="{28B91FD6-9663-B8E1-51F5-BE4E4F3AB1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52" y="5704765"/>
            <a:ext cx="360000" cy="360000"/>
          </a:xfrm>
          <a:prstGeom prst="rect">
            <a:avLst/>
          </a:prstGeom>
        </p:spPr>
      </p:pic>
      <p:pic>
        <p:nvPicPr>
          <p:cNvPr id="15" name="Рисунок 14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00D33911-5205-12C3-2F51-5E9A779E98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8395" y="4066250"/>
            <a:ext cx="360000" cy="360000"/>
          </a:xfrm>
          <a:prstGeom prst="rect">
            <a:avLst/>
          </a:prstGeom>
        </p:spPr>
      </p:pic>
      <p:pic>
        <p:nvPicPr>
          <p:cNvPr id="16" name="Рисунок 15" descr="Камера со сплошной заливкой">
            <a:extLst>
              <a:ext uri="{FF2B5EF4-FFF2-40B4-BE49-F238E27FC236}">
                <a16:creationId xmlns:a16="http://schemas.microsoft.com/office/drawing/2014/main" xmlns="" id="{9DF8632B-D878-E41E-A5A6-AD86220689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52" y="4890405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E145C-8146-AFE7-D91E-14BC5C57D4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57" y="2352990"/>
            <a:ext cx="35969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естное самоуправление Балахнинского муниципального округа | Официальный  сайт Правительства Нижегородской области">
            <a:extLst>
              <a:ext uri="{FF2B5EF4-FFF2-40B4-BE49-F238E27FC236}">
                <a16:creationId xmlns:a16="http://schemas.microsoft.com/office/drawing/2014/main" xmlns="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6F042B-F806-E7F7-6B04-2A127801F6D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(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ВАШЕГО МУНИЦИПАЛИТЕТА)</a:t>
            </a:r>
          </a:p>
        </p:txBody>
      </p:sp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67242"/>
              </p:ext>
            </p:extLst>
          </p:nvPr>
        </p:nvGraphicFramePr>
        <p:xfrm>
          <a:off x="627015" y="1376762"/>
          <a:ext cx="9136390" cy="510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804102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ОТГРУЖЕНО ТОВАРОВ СОБСТВЕННОГО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Афанасьевское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районное потребительское общество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розничная, производство пищевых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продуктов</a:t>
                      </a: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«Агрофирма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Гордино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Братчиков Сергей Евгеньевич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Лесозаготовки, 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Габов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Анатолий Геннадьевич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Гординский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лес»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Жарков Александр Дмитриевич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Лесозаготовки,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«Ритм»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пиломатериалов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183076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Половников Николай Петрович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пиломатериалами, лесозаготовки,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08575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«Надежда»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Лесозаготовки, 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355084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8376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DD96DA17-C3E8-B4A8-5FEE-D24D66394911}"/>
              </a:ext>
            </a:extLst>
          </p:cNvPr>
          <p:cNvSpPr/>
          <p:nvPr/>
        </p:nvSpPr>
        <p:spPr>
          <a:xfrm>
            <a:off x="2769373" y="1632123"/>
            <a:ext cx="133612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жизни 09</a:t>
            </a:r>
          </a:p>
        </p:txBody>
      </p:sp>
      <p:sp>
        <p:nvSpPr>
          <p:cNvPr id="13" name="Скругленный прямоугольник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F8B28C6-1651-9980-1E5F-C6B458F2F1A1}"/>
              </a:ext>
            </a:extLst>
          </p:cNvPr>
          <p:cNvSpPr/>
          <p:nvPr/>
        </p:nvSpPr>
        <p:spPr>
          <a:xfrm>
            <a:off x="4219376" y="1632123"/>
            <a:ext cx="24712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 10</a:t>
            </a:r>
          </a:p>
        </p:txBody>
      </p:sp>
      <p:sp>
        <p:nvSpPr>
          <p:cNvPr id="14" name="Скругленный прямоугольник 13">
            <a:hlinkClick r:id="rId9" action="ppaction://hlinksldjump"/>
            <a:extLst>
              <a:ext uri="{FF2B5EF4-FFF2-40B4-BE49-F238E27FC236}">
                <a16:creationId xmlns:a16="http://schemas.microsoft.com/office/drawing/2014/main" xmlns="" id="{D4234885-2CC9-FBA4-82F4-03F3F6FAF1A2}"/>
              </a:ext>
            </a:extLst>
          </p:cNvPr>
          <p:cNvSpPr/>
          <p:nvPr/>
        </p:nvSpPr>
        <p:spPr>
          <a:xfrm>
            <a:off x="6804475" y="1632123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11</a:t>
            </a:r>
          </a:p>
        </p:txBody>
      </p:sp>
      <p:sp>
        <p:nvSpPr>
          <p:cNvPr id="17" name="Скругленный прямоугольник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2187652-9E54-DF69-5FDA-30A4E7B8072F}"/>
              </a:ext>
            </a:extLst>
          </p:cNvPr>
          <p:cNvSpPr/>
          <p:nvPr/>
        </p:nvSpPr>
        <p:spPr>
          <a:xfrm>
            <a:off x="7778683" y="1632123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14</a:t>
            </a:r>
          </a:p>
        </p:txBody>
      </p:sp>
      <p:sp>
        <p:nvSpPr>
          <p:cNvPr id="20" name="Скругленный прямоугольник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DA364A5-0038-B5D5-495C-A86A4DFC2C65}"/>
              </a:ext>
            </a:extLst>
          </p:cNvPr>
          <p:cNvSpPr/>
          <p:nvPr/>
        </p:nvSpPr>
        <p:spPr>
          <a:xfrm>
            <a:off x="626295" y="2010845"/>
            <a:ext cx="21483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15</a:t>
            </a:r>
          </a:p>
        </p:txBody>
      </p:sp>
      <p:sp>
        <p:nvSpPr>
          <p:cNvPr id="21" name="Скругленный прямоугольник 2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48F2C18-BA61-DB3F-DB4D-1EA65A153B41}"/>
              </a:ext>
            </a:extLst>
          </p:cNvPr>
          <p:cNvSpPr/>
          <p:nvPr/>
        </p:nvSpPr>
        <p:spPr>
          <a:xfrm>
            <a:off x="2877178" y="2010845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522826-007D-01A3-BD9A-211B308E4E21}"/>
              </a:ext>
            </a:extLst>
          </p:cNvPr>
          <p:cNvSpPr/>
          <p:nvPr/>
        </p:nvSpPr>
        <p:spPr>
          <a:xfrm>
            <a:off x="4347450" y="2010845"/>
            <a:ext cx="1114968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БКГ 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962CB95-2F07-0A93-94AF-805D4F03CC79}"/>
              </a:ext>
            </a:extLst>
          </p:cNvPr>
          <p:cNvSpPr/>
          <p:nvPr/>
        </p:nvSpPr>
        <p:spPr>
          <a:xfrm>
            <a:off x="5561709" y="2010845"/>
            <a:ext cx="21849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сетей 20</a:t>
            </a:r>
          </a:p>
        </p:txBody>
      </p:sp>
      <p:sp>
        <p:nvSpPr>
          <p:cNvPr id="25" name="Скругленный прямоугольни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2F83141-206C-9DF3-A2A1-1138F01FB8EF}"/>
              </a:ext>
            </a:extLst>
          </p:cNvPr>
          <p:cNvSpPr/>
          <p:nvPr/>
        </p:nvSpPr>
        <p:spPr>
          <a:xfrm>
            <a:off x="7845903" y="2010845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21</a:t>
            </a:r>
          </a:p>
        </p:txBody>
      </p:sp>
      <p:sp>
        <p:nvSpPr>
          <p:cNvPr id="26" name="Скругленный прямоугольни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896C2D5-EFB8-282D-5DC6-1BA4FA8FA03C}"/>
              </a:ext>
            </a:extLst>
          </p:cNvPr>
          <p:cNvSpPr/>
          <p:nvPr/>
        </p:nvSpPr>
        <p:spPr>
          <a:xfrm>
            <a:off x="626295" y="2372877"/>
            <a:ext cx="210602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 22</a:t>
            </a:r>
          </a:p>
        </p:txBody>
      </p:sp>
      <p:sp>
        <p:nvSpPr>
          <p:cNvPr id="27" name="Скругленный прямоугольник 2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122DA99-B345-D5C4-6A61-4F561B654E46}"/>
              </a:ext>
            </a:extLst>
          </p:cNvPr>
          <p:cNvSpPr/>
          <p:nvPr/>
        </p:nvSpPr>
        <p:spPr>
          <a:xfrm>
            <a:off x="2829221" y="2372877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23</a:t>
            </a:r>
          </a:p>
        </p:txBody>
      </p:sp>
      <p:sp>
        <p:nvSpPr>
          <p:cNvPr id="28" name="Скругленный прямоугольник 2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29CB1A23-A8E5-A885-CE49-DE27A6210219}"/>
              </a:ext>
            </a:extLst>
          </p:cNvPr>
          <p:cNvSpPr/>
          <p:nvPr/>
        </p:nvSpPr>
        <p:spPr>
          <a:xfrm>
            <a:off x="6198790" y="237287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24</a:t>
            </a:r>
          </a:p>
        </p:txBody>
      </p:sp>
      <p:sp>
        <p:nvSpPr>
          <p:cNvPr id="29" name="Скругленный прямоугольник 2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2C2C6496-E405-0572-3A2E-0622CDBB04B7}"/>
              </a:ext>
            </a:extLst>
          </p:cNvPr>
          <p:cNvSpPr/>
          <p:nvPr/>
        </p:nvSpPr>
        <p:spPr>
          <a:xfrm>
            <a:off x="8038305" y="237287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25</a:t>
            </a:r>
          </a:p>
        </p:txBody>
      </p:sp>
      <p:sp>
        <p:nvSpPr>
          <p:cNvPr id="30" name="Скругленный прямоугольник 2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9E42F679-B67E-2B36-9053-A009E24085BE}"/>
              </a:ext>
            </a:extLst>
          </p:cNvPr>
          <p:cNvSpPr/>
          <p:nvPr/>
        </p:nvSpPr>
        <p:spPr>
          <a:xfrm>
            <a:off x="2552258" y="2748230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27</a:t>
            </a:r>
          </a:p>
        </p:txBody>
      </p:sp>
      <p:sp>
        <p:nvSpPr>
          <p:cNvPr id="31" name="Скругленный прямоугольник 3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9E53BF86-1510-F8F5-9329-DC7C0BBD49F9}"/>
              </a:ext>
            </a:extLst>
          </p:cNvPr>
          <p:cNvSpPr/>
          <p:nvPr/>
        </p:nvSpPr>
        <p:spPr>
          <a:xfrm>
            <a:off x="5374357" y="2747210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 28</a:t>
            </a:r>
          </a:p>
        </p:txBody>
      </p:sp>
      <p:sp>
        <p:nvSpPr>
          <p:cNvPr id="32" name="Скругленный прямоугольник 3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323669C7-2326-A142-CBA6-D9335D6EB948}"/>
              </a:ext>
            </a:extLst>
          </p:cNvPr>
          <p:cNvSpPr/>
          <p:nvPr/>
        </p:nvSpPr>
        <p:spPr>
          <a:xfrm>
            <a:off x="7300321" y="2747191"/>
            <a:ext cx="2479674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прорывные инвестиционные идеи 30</a:t>
            </a:r>
          </a:p>
        </p:txBody>
      </p:sp>
      <p:sp>
        <p:nvSpPr>
          <p:cNvPr id="33" name="Скругленный прямоугольник 3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30167278-D764-DCFC-2F5E-16D4076AD1D6}"/>
              </a:ext>
            </a:extLst>
          </p:cNvPr>
          <p:cNvSpPr/>
          <p:nvPr/>
        </p:nvSpPr>
        <p:spPr>
          <a:xfrm>
            <a:off x="626295" y="3126747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31</a:t>
            </a:r>
          </a:p>
        </p:txBody>
      </p:sp>
      <p:sp>
        <p:nvSpPr>
          <p:cNvPr id="34" name="Скругленный прямоугольник 33">
            <a:hlinkClick r:id="rId23" action="ppaction://hlinksldjump"/>
            <a:extLst>
              <a:ext uri="{FF2B5EF4-FFF2-40B4-BE49-F238E27FC236}">
                <a16:creationId xmlns:a16="http://schemas.microsoft.com/office/drawing/2014/main" xmlns="" id="{C5F7063F-CAAD-7F9A-7DB5-AB1DA07FCC1E}"/>
              </a:ext>
            </a:extLst>
          </p:cNvPr>
          <p:cNvSpPr/>
          <p:nvPr/>
        </p:nvSpPr>
        <p:spPr>
          <a:xfrm>
            <a:off x="5105416" y="3124655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33</a:t>
            </a:r>
          </a:p>
        </p:txBody>
      </p:sp>
      <p:sp>
        <p:nvSpPr>
          <p:cNvPr id="35" name="Скругленный прямоугольник 34">
            <a:hlinkClick r:id="rId24" action="ppaction://hlinksldjump"/>
            <a:extLst>
              <a:ext uri="{FF2B5EF4-FFF2-40B4-BE49-F238E27FC236}">
                <a16:creationId xmlns:a16="http://schemas.microsoft.com/office/drawing/2014/main" xmlns="" id="{9C10948B-9597-D731-360F-BF2BC1F5DD42}"/>
              </a:ext>
            </a:extLst>
          </p:cNvPr>
          <p:cNvSpPr/>
          <p:nvPr/>
        </p:nvSpPr>
        <p:spPr>
          <a:xfrm>
            <a:off x="6781167" y="3124655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35</a:t>
            </a:r>
          </a:p>
        </p:txBody>
      </p:sp>
      <p:sp>
        <p:nvSpPr>
          <p:cNvPr id="36" name="Скругленный прямоугольник 35">
            <a:hlinkClick r:id="rId25" action="ppaction://hlinksldjump"/>
            <a:extLst>
              <a:ext uri="{FF2B5EF4-FFF2-40B4-BE49-F238E27FC236}">
                <a16:creationId xmlns:a16="http://schemas.microsoft.com/office/drawing/2014/main" xmlns="" id="{07ED793E-60D3-7110-D466-58E4E8ECE384}"/>
              </a:ext>
            </a:extLst>
          </p:cNvPr>
          <p:cNvSpPr/>
          <p:nvPr/>
        </p:nvSpPr>
        <p:spPr>
          <a:xfrm>
            <a:off x="626294" y="3505987"/>
            <a:ext cx="161559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 МО 36</a:t>
            </a:r>
          </a:p>
        </p:txBody>
      </p:sp>
      <p:sp>
        <p:nvSpPr>
          <p:cNvPr id="37" name="Скругленный прямоугольник 36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7CB25E6-C738-DA08-23FB-0FEDD7D0C73A}"/>
              </a:ext>
            </a:extLst>
          </p:cNvPr>
          <p:cNvSpPr/>
          <p:nvPr/>
        </p:nvSpPr>
        <p:spPr>
          <a:xfrm>
            <a:off x="2329840" y="3513357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37</a:t>
            </a:r>
          </a:p>
        </p:txBody>
      </p:sp>
      <p:sp>
        <p:nvSpPr>
          <p:cNvPr id="38" name="Скругленный прямоугольник 37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0F99971-D33B-3B10-6865-F7DD040B7BFD}"/>
              </a:ext>
            </a:extLst>
          </p:cNvPr>
          <p:cNvSpPr/>
          <p:nvPr/>
        </p:nvSpPr>
        <p:spPr>
          <a:xfrm>
            <a:off x="3398400" y="3513357"/>
            <a:ext cx="1151731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41</a:t>
            </a:r>
          </a:p>
        </p:txBody>
      </p:sp>
      <p:sp>
        <p:nvSpPr>
          <p:cNvPr id="39" name="Скругленный прямоугольник 38">
            <a:hlinkClick r:id="rId28" action="ppaction://hlinksldjump"/>
            <a:extLst>
              <a:ext uri="{FF2B5EF4-FFF2-40B4-BE49-F238E27FC236}">
                <a16:creationId xmlns:a16="http://schemas.microsoft.com/office/drawing/2014/main" xmlns="" id="{746F36A0-F46C-5E8C-2C05-CC75481F2D66}"/>
              </a:ext>
            </a:extLst>
          </p:cNvPr>
          <p:cNvSpPr/>
          <p:nvPr/>
        </p:nvSpPr>
        <p:spPr>
          <a:xfrm>
            <a:off x="4638086" y="3509973"/>
            <a:ext cx="174491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 42</a:t>
            </a:r>
          </a:p>
        </p:txBody>
      </p:sp>
      <p:sp>
        <p:nvSpPr>
          <p:cNvPr id="40" name="Скругленный прямоугольник 39">
            <a:hlinkClick r:id="rId29" action="ppaction://hlinksldjump"/>
            <a:extLst>
              <a:ext uri="{FF2B5EF4-FFF2-40B4-BE49-F238E27FC236}">
                <a16:creationId xmlns:a16="http://schemas.microsoft.com/office/drawing/2014/main" xmlns="" id="{215A5C00-A6ED-D713-CB2D-4E74F2712BBF}"/>
              </a:ext>
            </a:extLst>
          </p:cNvPr>
          <p:cNvSpPr/>
          <p:nvPr/>
        </p:nvSpPr>
        <p:spPr>
          <a:xfrm>
            <a:off x="8499855" y="3509973"/>
            <a:ext cx="12669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47</a:t>
            </a:r>
          </a:p>
        </p:txBody>
      </p:sp>
      <p:sp>
        <p:nvSpPr>
          <p:cNvPr id="41" name="Скругленный прямоугольник 40">
            <a:hlinkClick r:id="rId30" action="ppaction://hlinksldjump"/>
            <a:extLst>
              <a:ext uri="{FF2B5EF4-FFF2-40B4-BE49-F238E27FC236}">
                <a16:creationId xmlns:a16="http://schemas.microsoft.com/office/drawing/2014/main" xmlns="" id="{FE88E413-F6A8-3703-A8DA-8A1FC8D94A1C}"/>
              </a:ext>
            </a:extLst>
          </p:cNvPr>
          <p:cNvSpPr/>
          <p:nvPr/>
        </p:nvSpPr>
        <p:spPr>
          <a:xfrm>
            <a:off x="626294" y="3885543"/>
            <a:ext cx="185869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 48</a:t>
            </a:r>
          </a:p>
        </p:txBody>
      </p:sp>
      <p:sp>
        <p:nvSpPr>
          <p:cNvPr id="42" name="Скругленный прямоугольник 41">
            <a:hlinkClick r:id="rId31" action="ppaction://hlinksldjump"/>
            <a:extLst>
              <a:ext uri="{FF2B5EF4-FFF2-40B4-BE49-F238E27FC236}">
                <a16:creationId xmlns:a16="http://schemas.microsoft.com/office/drawing/2014/main" xmlns="" id="{61103EC1-51AE-7FD0-C0E6-35CAAC3A4C4E}"/>
              </a:ext>
            </a:extLst>
          </p:cNvPr>
          <p:cNvSpPr/>
          <p:nvPr/>
        </p:nvSpPr>
        <p:spPr>
          <a:xfrm>
            <a:off x="2584093" y="3885543"/>
            <a:ext cx="22294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 54</a:t>
            </a:r>
          </a:p>
        </p:txBody>
      </p:sp>
      <p:sp>
        <p:nvSpPr>
          <p:cNvPr id="43" name="Скругленный прямоугольник 42">
            <a:hlinkClick r:id="rId32" action="ppaction://hlinksldjump"/>
            <a:extLst>
              <a:ext uri="{FF2B5EF4-FFF2-40B4-BE49-F238E27FC236}">
                <a16:creationId xmlns:a16="http://schemas.microsoft.com/office/drawing/2014/main" xmlns="" id="{0593AFA2-BF90-2F96-3CB2-2948DF223DED}"/>
              </a:ext>
            </a:extLst>
          </p:cNvPr>
          <p:cNvSpPr/>
          <p:nvPr/>
        </p:nvSpPr>
        <p:spPr>
          <a:xfrm>
            <a:off x="4912691" y="3885543"/>
            <a:ext cx="249794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компаний для онлайн опроса 59</a:t>
            </a:r>
          </a:p>
        </p:txBody>
      </p:sp>
      <p:sp>
        <p:nvSpPr>
          <p:cNvPr id="44" name="Скругленный прямоугольник 43">
            <a:hlinkClick r:id="rId30" action="ppaction://hlinksldjump"/>
            <a:extLst>
              <a:ext uri="{FF2B5EF4-FFF2-40B4-BE49-F238E27FC236}">
                <a16:creationId xmlns:a16="http://schemas.microsoft.com/office/drawing/2014/main" xmlns="" id="{D43737C4-CC63-83B0-259F-CAC3A55C4F6E}"/>
              </a:ext>
            </a:extLst>
          </p:cNvPr>
          <p:cNvSpPr/>
          <p:nvPr/>
        </p:nvSpPr>
        <p:spPr>
          <a:xfrm>
            <a:off x="7509745" y="3885543"/>
            <a:ext cx="225707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реализации продукции 60</a:t>
            </a:r>
          </a:p>
        </p:txBody>
      </p:sp>
      <p:sp>
        <p:nvSpPr>
          <p:cNvPr id="45" name="Скругленный прямоугольник 44">
            <a:hlinkClick r:id="rId33" action="ppaction://hlinksldjump"/>
            <a:extLst>
              <a:ext uri="{FF2B5EF4-FFF2-40B4-BE49-F238E27FC236}">
                <a16:creationId xmlns:a16="http://schemas.microsoft.com/office/drawing/2014/main" xmlns="" id="{82B46855-0A56-8348-3E00-DFA19F7DCCA5}"/>
              </a:ext>
            </a:extLst>
          </p:cNvPr>
          <p:cNvSpPr/>
          <p:nvPr/>
        </p:nvSpPr>
        <p:spPr>
          <a:xfrm>
            <a:off x="626296" y="4264265"/>
            <a:ext cx="16155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 61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hlinkClick r:id="rId34" action="ppaction://hlinksldjump"/>
            <a:extLst>
              <a:ext uri="{FF2B5EF4-FFF2-40B4-BE49-F238E27FC236}">
                <a16:creationId xmlns:a16="http://schemas.microsoft.com/office/drawing/2014/main" xmlns="" id="{B22060BD-0659-5DA3-652D-FDD80C7D6AFD}"/>
              </a:ext>
            </a:extLst>
          </p:cNvPr>
          <p:cNvSpPr/>
          <p:nvPr/>
        </p:nvSpPr>
        <p:spPr>
          <a:xfrm>
            <a:off x="6470954" y="3511499"/>
            <a:ext cx="194094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 43</a:t>
            </a:r>
          </a:p>
        </p:txBody>
      </p:sp>
      <p:sp>
        <p:nvSpPr>
          <p:cNvPr id="7" name="Скругленный прямоугольник 6">
            <a:hlinkClick r:id="rId35" action="ppaction://hlinksldjump"/>
            <a:extLst>
              <a:ext uri="{FF2B5EF4-FFF2-40B4-BE49-F238E27FC236}">
                <a16:creationId xmlns:a16="http://schemas.microsoft.com/office/drawing/2014/main" xmlns="" id="{2029B849-BBFE-D583-1092-C2F3C544AF93}"/>
              </a:ext>
            </a:extLst>
          </p:cNvPr>
          <p:cNvSpPr/>
          <p:nvPr/>
        </p:nvSpPr>
        <p:spPr>
          <a:xfrm>
            <a:off x="3121430" y="3124655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</a:t>
            </a:r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5" name="Скругленный прямоугольник 14">
            <a:hlinkClick r:id="rId36" action="ppaction://hlinksldjump"/>
            <a:extLst>
              <a:ext uri="{FF2B5EF4-FFF2-40B4-BE49-F238E27FC236}">
                <a16:creationId xmlns:a16="http://schemas.microsoft.com/office/drawing/2014/main" xmlns="" id="{795F0490-A705-4B6C-7CFA-B866052CC901}"/>
              </a:ext>
            </a:extLst>
          </p:cNvPr>
          <p:cNvSpPr/>
          <p:nvPr/>
        </p:nvSpPr>
        <p:spPr>
          <a:xfrm>
            <a:off x="626295" y="2747191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26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(НАИМЕНОВАНИЕ ВАШЕЙ ОРГАНИЗАЦИИ)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7311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82AD1CC4-F5F3-D50B-AD27-5325F86B9A2D}"/>
              </a:ext>
            </a:extLst>
          </p:cNvPr>
          <p:cNvSpPr/>
          <p:nvPr/>
        </p:nvSpPr>
        <p:spPr>
          <a:xfrm>
            <a:off x="7410639" y="158307"/>
            <a:ext cx="2356178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КИРОВСКАЯ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7FD2F0FA-09C3-9ABB-A3C2-00048CBF7399}"/>
              </a:ext>
            </a:extLst>
          </p:cNvPr>
          <p:cNvSpPr/>
          <p:nvPr/>
        </p:nvSpPr>
        <p:spPr>
          <a:xfrm>
            <a:off x="8973084" y="158307"/>
            <a:ext cx="647275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Рисунок 1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9C47C07-ACA0-6293-9163-EA2AD7F67EB2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168" y="185073"/>
            <a:ext cx="985429" cy="7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A19B2A8-7E6D-4C86-13F9-15D2E361B4EA}"/>
              </a:ext>
            </a:extLst>
          </p:cNvPr>
          <p:cNvSpPr/>
          <p:nvPr/>
        </p:nvSpPr>
        <p:spPr>
          <a:xfrm>
            <a:off x="3760432" y="4091991"/>
            <a:ext cx="2683098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1533 головы КРС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 лошадей вятской породы (единственные сохранившиеся в России)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молочно-товарные фермы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телятника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3013491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АФАНАСЬЕВСКОЕ РАЙОННОЕ ПОТРЕБИТЕЛЬСКОЕ ОБЩЕСТВО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2489CA34-5BEB-8A6F-06C5-F5487AAD713D}"/>
              </a:ext>
            </a:extLst>
          </p:cNvPr>
          <p:cNvSpPr/>
          <p:nvPr/>
        </p:nvSpPr>
        <p:spPr>
          <a:xfrm>
            <a:off x="627016" y="4091992"/>
            <a:ext cx="3013492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37 стационарных</a:t>
            </a:r>
            <a:r>
              <a:rPr kumimoji="0" lang="ru-RU" sz="9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торговых объектов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автолавки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объектов общественного питания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колбасный цех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цех по производству</a:t>
            </a:r>
            <a:r>
              <a:rPr kumimoji="0" lang="ru-RU" sz="9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безалкогольных напитков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хлебозавод</a:t>
            </a:r>
          </a:p>
          <a:p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2708BAB9-FB89-FFF4-94DB-6F0EB4B8F80D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AE43559E-585B-73F2-B81C-293EA77A378C}"/>
              </a:ext>
            </a:extLst>
          </p:cNvPr>
          <p:cNvSpPr/>
          <p:nvPr/>
        </p:nvSpPr>
        <p:spPr>
          <a:xfrm>
            <a:off x="3828414" y="1411550"/>
            <a:ext cx="2683098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«АГРОФИРМА «ГОРДИНО»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DA7C052F-47E8-5CA9-0475-1B9BDBF075DD}"/>
              </a:ext>
            </a:extLst>
          </p:cNvPr>
          <p:cNvSpPr/>
          <p:nvPr/>
        </p:nvSpPr>
        <p:spPr>
          <a:xfrm>
            <a:off x="3896593" y="1499465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3013499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30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32603C95-6E10-6D91-D725-80437CE13FAE}"/>
              </a:ext>
            </a:extLst>
          </p:cNvPr>
          <p:cNvSpPr/>
          <p:nvPr/>
        </p:nvSpPr>
        <p:spPr>
          <a:xfrm>
            <a:off x="3828414" y="2310127"/>
            <a:ext cx="2683098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23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3013499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производитель пищевых продуктов и безалкогольных напитков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F2BDC7A8-D16D-712D-09B3-015B8842E731}"/>
              </a:ext>
            </a:extLst>
          </p:cNvPr>
          <p:cNvSpPr/>
          <p:nvPr/>
        </p:nvSpPr>
        <p:spPr>
          <a:xfrm>
            <a:off x="3828414" y="3182108"/>
            <a:ext cx="2683098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Разведение молочного крупного рогатого скота, производство сырого молока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70" y="1609495"/>
            <a:ext cx="359695" cy="359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63" y="1630355"/>
            <a:ext cx="359695" cy="359695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AE43559E-585B-73F2-B81C-293EA77A378C}"/>
              </a:ext>
            </a:extLst>
          </p:cNvPr>
          <p:cNvSpPr/>
          <p:nvPr/>
        </p:nvSpPr>
        <p:spPr>
          <a:xfrm>
            <a:off x="6699419" y="1401545"/>
            <a:ext cx="2683098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ИП Братчиков Сергей Евгеньевич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DA7C052F-47E8-5CA9-0475-1B9BDBF075DD}"/>
              </a:ext>
            </a:extLst>
          </p:cNvPr>
          <p:cNvSpPr/>
          <p:nvPr/>
        </p:nvSpPr>
        <p:spPr>
          <a:xfrm>
            <a:off x="6793525" y="1523676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2603C95-6E10-6D91-D725-80437CE13FAE}"/>
              </a:ext>
            </a:extLst>
          </p:cNvPr>
          <p:cNvSpPr/>
          <p:nvPr/>
        </p:nvSpPr>
        <p:spPr>
          <a:xfrm>
            <a:off x="6740687" y="2294836"/>
            <a:ext cx="2683098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18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F2BDC7A8-D16D-712D-09B3-015B8842E731}"/>
              </a:ext>
            </a:extLst>
          </p:cNvPr>
          <p:cNvSpPr/>
          <p:nvPr/>
        </p:nvSpPr>
        <p:spPr>
          <a:xfrm>
            <a:off x="6740687" y="3164670"/>
            <a:ext cx="2683098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Лесозаготовки, распиловка и строгание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древесины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BA19B2A8-7E6D-4C86-13F9-15D2E361B4EA}"/>
              </a:ext>
            </a:extLst>
          </p:cNvPr>
          <p:cNvSpPr/>
          <p:nvPr/>
        </p:nvSpPr>
        <p:spPr>
          <a:xfrm>
            <a:off x="6766608" y="4091991"/>
            <a:ext cx="2683098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62 работника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наибольшая отгрузка товаров в округе (более 150 млн. рублей)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глубокая переработка древесины (изготовление различных видов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пиломатерала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пеллет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48" y="1609494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C02EF7BD-C028-6329-5305-8F88F1AC95F6}"/>
              </a:ext>
            </a:extLst>
          </p:cNvPr>
          <p:cNvSpPr/>
          <p:nvPr/>
        </p:nvSpPr>
        <p:spPr>
          <a:xfrm>
            <a:off x="621447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лесозаготовка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лесопереработка, производство пиломатериалов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9CD9B1A4-5B87-CACD-4C89-1F5A2879F8A7}"/>
              </a:ext>
            </a:extLst>
          </p:cNvPr>
          <p:cNvSpPr/>
          <p:nvPr/>
        </p:nvSpPr>
        <p:spPr>
          <a:xfrm>
            <a:off x="2954593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следование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технологичности производства, глубокая переработка древесины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E4CA7EB7-C354-EF11-6D62-CF3433AAF3E7}"/>
              </a:ext>
            </a:extLst>
          </p:cNvPr>
          <p:cNvSpPr/>
          <p:nvPr/>
        </p:nvSpPr>
        <p:spPr>
          <a:xfrm>
            <a:off x="5287739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756A0"/>
              </a:buClr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5E94A2F5-2793-E16F-26F2-58AAB470AE7B}"/>
              </a:ext>
            </a:extLst>
          </p:cNvPr>
          <p:cNvSpPr/>
          <p:nvPr/>
        </p:nvSpPr>
        <p:spPr>
          <a:xfrm>
            <a:off x="7620885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сельскохозяйственной продукции</a:t>
            </a:r>
          </a:p>
          <a:p>
            <a:pPr>
              <a:buClr>
                <a:srgbClr val="4756A0"/>
              </a:buClr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0B159CCD-8DCC-35D9-D343-F8D7980C00D8}"/>
              </a:ext>
            </a:extLst>
          </p:cNvPr>
          <p:cNvSpPr/>
          <p:nvPr/>
        </p:nvSpPr>
        <p:spPr>
          <a:xfrm>
            <a:off x="621447" y="330815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СЕЛЬСКОЕ ХОЗЯЙСТВО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сырого молока и мяса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:a16="http://schemas.microsoft.com/office/drawing/2014/main" xmlns="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xmlns="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C02EF7BD-C028-6329-5305-8F88F1AC95F6}"/>
              </a:ext>
            </a:extLst>
          </p:cNvPr>
          <p:cNvSpPr/>
          <p:nvPr/>
        </p:nvSpPr>
        <p:spPr>
          <a:xfrm>
            <a:off x="593142" y="439727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пищевых продуктов, безалкогольных напитков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7BE4B10B-9BE5-5535-7DC1-84A76C3E4FF9}"/>
              </a:ext>
            </a:extLst>
          </p:cNvPr>
          <p:cNvSpPr/>
          <p:nvPr/>
        </p:nvSpPr>
        <p:spPr>
          <a:xfrm>
            <a:off x="2954593" y="439727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пищевую продукцию собственного производства у населения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446787C7-71E0-4401-A234-F9D01230A173}"/>
              </a:ext>
            </a:extLst>
          </p:cNvPr>
          <p:cNvSpPr/>
          <p:nvPr/>
        </p:nvSpPr>
        <p:spPr>
          <a:xfrm>
            <a:off x="5276604" y="439719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доходов, увеличение качественной пищевой продукции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620A350A-0C83-6169-7BB7-91190AAC56AA}"/>
              </a:ext>
            </a:extLst>
          </p:cNvPr>
          <p:cNvSpPr/>
          <p:nvPr/>
        </p:nvSpPr>
        <p:spPr>
          <a:xfrm>
            <a:off x="7620885" y="439719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756A0"/>
              </a:buClr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Рисунок 23" descr="Мишень со сплошной заливкой">
            <a:extLst>
              <a:ext uri="{FF2B5EF4-FFF2-40B4-BE49-F238E27FC236}">
                <a16:creationId xmlns:a16="http://schemas.microsoft.com/office/drawing/2014/main" xmlns="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1073" y="468519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07133"/>
              </p:ext>
            </p:extLst>
          </p:nvPr>
        </p:nvGraphicFramePr>
        <p:xfrm>
          <a:off x="627015" y="1376761"/>
          <a:ext cx="9136390" cy="492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787084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«Агрофирма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Гордино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Разведение молочного крупного рогатого скота, производство сырого молока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3103590">
                <a:tc gridSpan="4"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75" y="2506877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041D042B-3B53-D8B6-B4DC-E053370D7C6B}"/>
              </a:ext>
            </a:extLst>
          </p:cNvPr>
          <p:cNvSpPr/>
          <p:nvPr/>
        </p:nvSpPr>
        <p:spPr>
          <a:xfrm>
            <a:off x="722778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ЭКОЛОГИЯ И ТУРИЗМ</a:t>
            </a:r>
            <a:endParaRPr lang="x-none" dirty="0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94B40483-324B-CDF9-5457-8B58D46D878F}"/>
              </a:ext>
            </a:extLst>
          </p:cNvPr>
          <p:cNvSpPr/>
          <p:nvPr/>
        </p:nvSpPr>
        <p:spPr>
          <a:xfrm>
            <a:off x="992057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3238D4C-D3CA-3C40-9E20-F77BB5E78E3E}"/>
              </a:ext>
            </a:extLst>
          </p:cNvPr>
          <p:cNvSpPr/>
          <p:nvPr/>
        </p:nvSpPr>
        <p:spPr>
          <a:xfrm>
            <a:off x="417860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x-none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3B229075-F001-5284-9486-1B571DB05AE7}"/>
              </a:ext>
            </a:extLst>
          </p:cNvPr>
          <p:cNvSpPr/>
          <p:nvPr/>
        </p:nvSpPr>
        <p:spPr>
          <a:xfrm>
            <a:off x="7299509" y="2331167"/>
            <a:ext cx="2196000" cy="173663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337F781C-DC1B-0C6C-6FC9-D556840BFDCD}"/>
              </a:ext>
            </a:extLst>
          </p:cNvPr>
          <p:cNvSpPr/>
          <p:nvPr/>
        </p:nvSpPr>
        <p:spPr>
          <a:xfrm>
            <a:off x="951408" y="2331168"/>
            <a:ext cx="2196000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3EB81144-74B3-A3ED-2E67-D01C2E3D9989}"/>
              </a:ext>
            </a:extLst>
          </p:cNvPr>
          <p:cNvSpPr/>
          <p:nvPr/>
        </p:nvSpPr>
        <p:spPr>
          <a:xfrm>
            <a:off x="4242561" y="2334312"/>
            <a:ext cx="2196000" cy="221781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:a16="http://schemas.microsoft.com/office/drawing/2014/main" xmlns="" id="{70EFE74E-CFED-EF9E-4E2B-C173DB5DF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04348" y="2397281"/>
            <a:ext cx="360000" cy="360000"/>
          </a:xfrm>
          <a:prstGeom prst="rect">
            <a:avLst/>
          </a:prstGeom>
        </p:spPr>
      </p:pic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:a16="http://schemas.microsoft.com/office/drawing/2014/main" xmlns="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60399" y="2497651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:a16="http://schemas.microsoft.com/office/drawing/2014/main" xmlns="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79974" y="2440734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45CBD2-909E-A10E-31BD-6D04FACA9677}"/>
              </a:ext>
            </a:extLst>
          </p:cNvPr>
          <p:cNvSpPr txBox="1"/>
          <p:nvPr/>
        </p:nvSpPr>
        <p:spPr>
          <a:xfrm>
            <a:off x="1099216" y="2935819"/>
            <a:ext cx="1900383" cy="263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центр для предприятий малого          и микробизнеса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центр       для предприятий малого          и микробизнеса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                  для производственных предприятий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Компания, оказывающая консультационную поддержку предприятиям: помощь в получении грантов, проработке проектов, поиске инвестиционных ниш и пр.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6545CB-8A76-A6A7-72FB-255EE557C593}"/>
              </a:ext>
            </a:extLst>
          </p:cNvPr>
          <p:cNvSpPr txBox="1"/>
          <p:nvPr/>
        </p:nvSpPr>
        <p:spPr>
          <a:xfrm>
            <a:off x="4422818" y="2914419"/>
            <a:ext cx="190038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           по безотходной переработке твердых коммунальных отходов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цеха по переработке молока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жилья для специалистов социальной сферы</a:t>
            </a:r>
          </a:p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DCC2DF-5EF1-D88D-3BB7-59FF7AF74F4E}"/>
              </a:ext>
            </a:extLst>
          </p:cNvPr>
          <p:cNvSpPr txBox="1"/>
          <p:nvPr/>
        </p:nvSpPr>
        <p:spPr>
          <a:xfrm>
            <a:off x="7533691" y="2890138"/>
            <a:ext cx="190038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Развитие спортивного туризма (создание туристических маршрутов)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566BDC-3FDF-7E19-F2FB-6BEC5633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E7DE80EC-0D5E-2CE5-A253-1B23860C0938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234438-277E-E93E-9F0B-6A07A103DC9E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ПОДРАЗУМЕВАЮЩИЕ ИНТЕГРАЦИОННЫЕ РЕШЕНИЯ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A36DF5A3-29D2-433D-5105-9AE66CAD081F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FB40795E-ECF7-9484-3869-35FAD00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CFE9C40-B962-807E-4F57-B06931E7A9CF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ПРЕДПОСЫЛКИ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D7DFB136-02A2-AE0A-8B68-20139327D9C7}"/>
              </a:ext>
            </a:extLst>
          </p:cNvPr>
          <p:cNvSpPr/>
          <p:nvPr/>
        </p:nvSpPr>
        <p:spPr>
          <a:xfrm>
            <a:off x="3713733" y="2271855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сельскохозяйственных предприятий, занимающихся производством молока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2F060A51-0F2B-363B-5CB8-B01458A861EB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ПОЯСНЕНИЕ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D2D95E1-482D-ED49-3278-F9B13CD646F5}"/>
              </a:ext>
            </a:extLst>
          </p:cNvPr>
          <p:cNvSpPr/>
          <p:nvPr/>
        </p:nvSpPr>
        <p:spPr>
          <a:xfrm>
            <a:off x="622682" y="2267055"/>
            <a:ext cx="2934749" cy="912927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ЦЕХА ПО ПЕРЕАБОТКЕ МОЛОКА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618728" y="3297517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ТУРИЗМА, СОЗДАНИЕ ТУРИСТИЧЕСКИХ МАРШРУТОВ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8A45D0F1-B7AD-B411-0327-CE1C4017B2D4}"/>
              </a:ext>
            </a:extLst>
          </p:cNvPr>
          <p:cNvSpPr/>
          <p:nvPr/>
        </p:nvSpPr>
        <p:spPr>
          <a:xfrm>
            <a:off x="3713732" y="3297517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достопримечательностей и</a:t>
            </a:r>
            <a:r>
              <a:rPr kumimoji="0" lang="ru-RU" sz="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маршрутов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которые было бы интересно посетить туристам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40387" y="3285610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инвестиционной</a:t>
            </a:r>
            <a:r>
              <a:rPr kumimoji="0" lang="ru-RU" sz="800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привлекательности</a:t>
            </a: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туризма как социально-экономическую отрасль округа</a:t>
            </a:r>
          </a:p>
        </p:txBody>
      </p:sp>
      <p:pic>
        <p:nvPicPr>
          <p:cNvPr id="39" name="Рисунок 38" descr="Переработка со сплошной заливкой">
            <a:extLst>
              <a:ext uri="{FF2B5EF4-FFF2-40B4-BE49-F238E27FC236}">
                <a16:creationId xmlns:a16="http://schemas.microsoft.com/office/drawing/2014/main" xmlns="" id="{1E70E407-4E40-D916-E4BF-214E5495DF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3093" y="2483890"/>
            <a:ext cx="360000" cy="360000"/>
          </a:xfrm>
          <a:prstGeom prst="rect">
            <a:avLst/>
          </a:prstGeom>
        </p:spPr>
      </p:pic>
      <p:pic>
        <p:nvPicPr>
          <p:cNvPr id="42" name="Рисунок 41" descr="Новогодняя ёлка со сплошной заливкой">
            <a:extLst>
              <a:ext uri="{FF2B5EF4-FFF2-40B4-BE49-F238E27FC236}">
                <a16:creationId xmlns:a16="http://schemas.microsoft.com/office/drawing/2014/main" xmlns="" id="{9B0A7EBD-D696-3B5D-1D40-CAA460E1C0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43" name="Рисунок 42" descr="Производство со сплошной заливкой">
            <a:extLst>
              <a:ext uri="{FF2B5EF4-FFF2-40B4-BE49-F238E27FC236}">
                <a16:creationId xmlns:a16="http://schemas.microsoft.com/office/drawing/2014/main" xmlns="" id="{9A28CC72-C8D7-D9F1-192E-20D9A64B6F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22249" y="5164524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BDDE5A-DDA1-CD42-B7BB-B75755FD0DB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40387" y="2263939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 минимизировать</a:t>
            </a:r>
            <a:r>
              <a:rPr kumimoji="0" lang="ru-RU" sz="800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затраты сельскохозяйственных предприятий на перевозку молока</a:t>
            </a: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собственной молочной продукции</a:t>
            </a:r>
          </a:p>
        </p:txBody>
      </p:sp>
      <p:pic>
        <p:nvPicPr>
          <p:cNvPr id="44" name="Рисунок 43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70" y="3551571"/>
            <a:ext cx="312963" cy="312963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618729" y="4339444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ПРЕДПРИЯТИЯ ПО ПЕРЕРАБОТКЕ ТВЕРДЫХ КОММУНАЛЬНЫХ ОТХОДОВ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8A45D0F1-B7AD-B411-0327-CE1C4017B2D4}"/>
              </a:ext>
            </a:extLst>
          </p:cNvPr>
          <p:cNvSpPr/>
          <p:nvPr/>
        </p:nvSpPr>
        <p:spPr>
          <a:xfrm>
            <a:off x="3724106" y="4323179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полигона твердых коммунальных</a:t>
            </a:r>
            <a:r>
              <a:rPr kumimoji="0" lang="ru-RU" sz="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отходов на территории округа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40387" y="4322627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 минимизировать затраты по перевозке твердых коммунальных отходов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Рисунок 49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2619" y="4586628"/>
            <a:ext cx="317061" cy="317061"/>
          </a:xfrm>
          <a:prstGeom prst="rect">
            <a:avLst/>
          </a:prstGeom>
        </p:spPr>
      </p:pic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618728" y="5398335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СТРОИТЕЛЬСТВО ЖИЛЬЯ ДЛЯ СПЕЦИАЛИСТОВ СОЦИАЛЬНОЙ СФЕРЫ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xmlns="" id="{8A45D0F1-B7AD-B411-0327-CE1C4017B2D4}"/>
              </a:ext>
            </a:extLst>
          </p:cNvPr>
          <p:cNvSpPr/>
          <p:nvPr/>
        </p:nvSpPr>
        <p:spPr>
          <a:xfrm>
            <a:off x="3724106" y="5398335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свободных жилых помещений для приезжающих специалистов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61135" y="5398335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 привлечь в округ новых</a:t>
            </a:r>
            <a:r>
              <a:rPr kumimoji="0" lang="ru-RU" sz="800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специалистов (в округе не хватает специалистов в области здравоохранения и образования) </a:t>
            </a: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Рисунок 53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8586" y="566999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56D0F4-A5B6-1C1E-A091-A3BC5477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5FF374-9DAD-11C5-A21A-6166FFF3142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ПРОРЫВНЫЕ ИНВЕСТИЦИОННЫЕ ИДЕИ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3A628E0-1FA8-8DF7-BCE7-711E71EE2DC8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идеи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D560722E-0E41-32C5-464B-42B383BE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E8AC4634-C891-5BA3-4F18-69226FC76CB0}"/>
              </a:ext>
            </a:extLst>
          </p:cNvPr>
          <p:cNvSpPr/>
          <p:nvPr/>
        </p:nvSpPr>
        <p:spPr>
          <a:xfrm>
            <a:off x="4352306" y="2293839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xmlns="" id="{2F469805-2E86-C98A-D7D7-FE25AC6EFEE1}"/>
              </a:ext>
            </a:extLst>
          </p:cNvPr>
          <p:cNvSpPr/>
          <p:nvPr/>
        </p:nvSpPr>
        <p:spPr>
          <a:xfrm>
            <a:off x="627017" y="1401546"/>
            <a:ext cx="1709998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xmlns="" id="{1D6FB60F-0ADC-31D8-AF21-50DB4A871927}"/>
              </a:ext>
            </a:extLst>
          </p:cNvPr>
          <p:cNvSpPr/>
          <p:nvPr/>
        </p:nvSpPr>
        <p:spPr>
          <a:xfrm>
            <a:off x="2485190" y="1395498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ПОТЕНЦИАЛЬНЫЙ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ИНВЕСТОР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D25CF176-A231-C630-A7BD-E728AA3445B1}"/>
              </a:ext>
            </a:extLst>
          </p:cNvPr>
          <p:cNvSpPr/>
          <p:nvPr/>
        </p:nvSpPr>
        <p:spPr>
          <a:xfrm>
            <a:off x="4343385" y="1398522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ПОТЕНЦИАЛЬНЫЕ ПАРТНЁРЫ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A91ABEED-895F-4B25-C780-6C0D12F4DC5A}"/>
              </a:ext>
            </a:extLst>
          </p:cNvPr>
          <p:cNvSpPr/>
          <p:nvPr/>
        </p:nvSpPr>
        <p:spPr>
          <a:xfrm>
            <a:off x="6201569" y="1392474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ИСТОЧНИК, ТЕХНОЛОГИИ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B8E0A112-FCD6-AFEE-D5C6-E0C8ADA75C2D}"/>
              </a:ext>
            </a:extLst>
          </p:cNvPr>
          <p:cNvSpPr/>
          <p:nvPr/>
        </p:nvSpPr>
        <p:spPr>
          <a:xfrm>
            <a:off x="8059753" y="1392473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B1C1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ПРОГРАММЫ ПОДДЕРЖКИ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B1C1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2" name="Скругленный прямоугольник 1061">
            <a:extLst>
              <a:ext uri="{FF2B5EF4-FFF2-40B4-BE49-F238E27FC236}">
                <a16:creationId xmlns:a16="http://schemas.microsoft.com/office/drawing/2014/main" xmlns="" id="{CCBC5074-24AC-C263-A59B-607D7E1E4169}"/>
              </a:ext>
            </a:extLst>
          </p:cNvPr>
          <p:cNvSpPr/>
          <p:nvPr/>
        </p:nvSpPr>
        <p:spPr>
          <a:xfrm>
            <a:off x="2485189" y="3933133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5" name="Скругленный прямоугольник 1064">
            <a:extLst>
              <a:ext uri="{FF2B5EF4-FFF2-40B4-BE49-F238E27FC236}">
                <a16:creationId xmlns:a16="http://schemas.microsoft.com/office/drawing/2014/main" xmlns="" id="{CAF6A63F-3643-5C49-2AAB-B22C099F1C5E}"/>
              </a:ext>
            </a:extLst>
          </p:cNvPr>
          <p:cNvSpPr/>
          <p:nvPr/>
        </p:nvSpPr>
        <p:spPr>
          <a:xfrm>
            <a:off x="626999" y="2284489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ЦЕХА ПО ПЕРЕРАБОТКЕ МОЛОКА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7" name="Скругленный прямоугольник 1066">
            <a:extLst>
              <a:ext uri="{FF2B5EF4-FFF2-40B4-BE49-F238E27FC236}">
                <a16:creationId xmlns:a16="http://schemas.microsoft.com/office/drawing/2014/main" xmlns="" id="{00047959-B51F-992A-6F71-7FECD72CE3ED}"/>
              </a:ext>
            </a:extLst>
          </p:cNvPr>
          <p:cNvSpPr/>
          <p:nvPr/>
        </p:nvSpPr>
        <p:spPr>
          <a:xfrm>
            <a:off x="626999" y="3111835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ТУРИЗМА, СОЗДАНИЕ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ТУРИСТИЧЕСКИХ МАРШРУТОВ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8" name="Скругленный прямоугольник 1067">
            <a:extLst>
              <a:ext uri="{FF2B5EF4-FFF2-40B4-BE49-F238E27FC236}">
                <a16:creationId xmlns:a16="http://schemas.microsoft.com/office/drawing/2014/main" xmlns="" id="{74021D3F-0CB3-10C6-B455-8D29DA257261}"/>
              </a:ext>
            </a:extLst>
          </p:cNvPr>
          <p:cNvSpPr/>
          <p:nvPr/>
        </p:nvSpPr>
        <p:spPr>
          <a:xfrm>
            <a:off x="657730" y="3930108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ПРЕДПРИЯТИЯ ПО ПЕРЕРАБОТКЕ ТВЕРДЫХ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КОММУНАЛЬНЫХ ОТХОДОВ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9" name="Скругленный прямоугольник 1068">
            <a:extLst>
              <a:ext uri="{FF2B5EF4-FFF2-40B4-BE49-F238E27FC236}">
                <a16:creationId xmlns:a16="http://schemas.microsoft.com/office/drawing/2014/main" xmlns="" id="{33F9D213-3AE4-069D-C130-8CE546DAD6AA}"/>
              </a:ext>
            </a:extLst>
          </p:cNvPr>
          <p:cNvSpPr/>
          <p:nvPr/>
        </p:nvSpPr>
        <p:spPr>
          <a:xfrm>
            <a:off x="626999" y="4766527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СТРОИТЕЛЬСТВО ЖИЛЬЯ ДЛЯ СПЕЦИАЛИСТОВ СОЦИАЛЬНОЙ СФЕРЫ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1" name="Скругленный прямоугольник 1070">
            <a:extLst>
              <a:ext uri="{FF2B5EF4-FFF2-40B4-BE49-F238E27FC236}">
                <a16:creationId xmlns:a16="http://schemas.microsoft.com/office/drawing/2014/main" xmlns="" id="{BA99129D-7697-E71C-BAC4-7B68C555355F}"/>
              </a:ext>
            </a:extLst>
          </p:cNvPr>
          <p:cNvSpPr/>
          <p:nvPr/>
        </p:nvSpPr>
        <p:spPr>
          <a:xfrm>
            <a:off x="6201552" y="2275416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4" name="Скругленный прямоугольник 1073">
            <a:extLst>
              <a:ext uri="{FF2B5EF4-FFF2-40B4-BE49-F238E27FC236}">
                <a16:creationId xmlns:a16="http://schemas.microsoft.com/office/drawing/2014/main" xmlns="" id="{25AEDCF0-0BA8-A4FA-51BB-E700037FDCC0}"/>
              </a:ext>
            </a:extLst>
          </p:cNvPr>
          <p:cNvSpPr/>
          <p:nvPr/>
        </p:nvSpPr>
        <p:spPr>
          <a:xfrm>
            <a:off x="6201552" y="3102762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5" name="Скругленный прямоугольник 1074">
            <a:extLst>
              <a:ext uri="{FF2B5EF4-FFF2-40B4-BE49-F238E27FC236}">
                <a16:creationId xmlns:a16="http://schemas.microsoft.com/office/drawing/2014/main" xmlns="" id="{9891EB1A-BAAB-40AD-1800-B47016F871FB}"/>
              </a:ext>
            </a:extLst>
          </p:cNvPr>
          <p:cNvSpPr/>
          <p:nvPr/>
        </p:nvSpPr>
        <p:spPr>
          <a:xfrm>
            <a:off x="6201552" y="3930108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6" name="Скругленный прямоугольник 1075">
            <a:extLst>
              <a:ext uri="{FF2B5EF4-FFF2-40B4-BE49-F238E27FC236}">
                <a16:creationId xmlns:a16="http://schemas.microsoft.com/office/drawing/2014/main" xmlns="" id="{8EC793BA-0796-6BDC-2F63-C21675756FCF}"/>
              </a:ext>
            </a:extLst>
          </p:cNvPr>
          <p:cNvSpPr/>
          <p:nvPr/>
        </p:nvSpPr>
        <p:spPr>
          <a:xfrm>
            <a:off x="6201552" y="4757454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9" name="Скругленный прямоугольник 1078">
            <a:extLst>
              <a:ext uri="{FF2B5EF4-FFF2-40B4-BE49-F238E27FC236}">
                <a16:creationId xmlns:a16="http://schemas.microsoft.com/office/drawing/2014/main" xmlns="" id="{4CA8B01C-1FB3-9FD9-B5B8-C6BEBA8B8E87}"/>
              </a:ext>
            </a:extLst>
          </p:cNvPr>
          <p:cNvSpPr/>
          <p:nvPr/>
        </p:nvSpPr>
        <p:spPr>
          <a:xfrm>
            <a:off x="4343362" y="3108810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0" name="Скругленный прямоугольник 1079">
            <a:extLst>
              <a:ext uri="{FF2B5EF4-FFF2-40B4-BE49-F238E27FC236}">
                <a16:creationId xmlns:a16="http://schemas.microsoft.com/office/drawing/2014/main" xmlns="" id="{862198B3-868E-FEAD-80DF-7971609D3B1D}"/>
              </a:ext>
            </a:extLst>
          </p:cNvPr>
          <p:cNvSpPr/>
          <p:nvPr/>
        </p:nvSpPr>
        <p:spPr>
          <a:xfrm>
            <a:off x="4343362" y="3936156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1" name="Скругленный прямоугольник 1080">
            <a:extLst>
              <a:ext uri="{FF2B5EF4-FFF2-40B4-BE49-F238E27FC236}">
                <a16:creationId xmlns:a16="http://schemas.microsoft.com/office/drawing/2014/main" xmlns="" id="{483E1A5E-B34B-C694-F2C0-DEF5055518FE}"/>
              </a:ext>
            </a:extLst>
          </p:cNvPr>
          <p:cNvSpPr/>
          <p:nvPr/>
        </p:nvSpPr>
        <p:spPr>
          <a:xfrm>
            <a:off x="4343362" y="4763502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4" name="Скругленный прямоугольник 1083">
            <a:extLst>
              <a:ext uri="{FF2B5EF4-FFF2-40B4-BE49-F238E27FC236}">
                <a16:creationId xmlns:a16="http://schemas.microsoft.com/office/drawing/2014/main" xmlns="" id="{9DBEF0F3-1DBE-69FE-01D5-B857A72CB501}"/>
              </a:ext>
            </a:extLst>
          </p:cNvPr>
          <p:cNvSpPr/>
          <p:nvPr/>
        </p:nvSpPr>
        <p:spPr>
          <a:xfrm>
            <a:off x="8059725" y="2275416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ОБЛАСТИ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5" name="Скругленный прямоугольник 1084">
            <a:extLst>
              <a:ext uri="{FF2B5EF4-FFF2-40B4-BE49-F238E27FC236}">
                <a16:creationId xmlns:a16="http://schemas.microsoft.com/office/drawing/2014/main" xmlns="" id="{555D7646-A082-AD4A-070A-04026B196827}"/>
              </a:ext>
            </a:extLst>
          </p:cNvPr>
          <p:cNvSpPr/>
          <p:nvPr/>
        </p:nvSpPr>
        <p:spPr>
          <a:xfrm>
            <a:off x="8059725" y="3102762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ОБЛАСТИ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6" name="Скругленный прямоугольник 1085">
            <a:extLst>
              <a:ext uri="{FF2B5EF4-FFF2-40B4-BE49-F238E27FC236}">
                <a16:creationId xmlns:a16="http://schemas.microsoft.com/office/drawing/2014/main" xmlns="" id="{A74B8606-8ECD-145D-C623-0852E19DDABA}"/>
              </a:ext>
            </a:extLst>
          </p:cNvPr>
          <p:cNvSpPr/>
          <p:nvPr/>
        </p:nvSpPr>
        <p:spPr>
          <a:xfrm>
            <a:off x="8059725" y="3930108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ОБЛАСТИ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7" name="Скругленный прямоугольник 1086">
            <a:extLst>
              <a:ext uri="{FF2B5EF4-FFF2-40B4-BE49-F238E27FC236}">
                <a16:creationId xmlns:a16="http://schemas.microsoft.com/office/drawing/2014/main" xmlns="" id="{78445F4D-2E2C-53A5-7110-A096D5B4A0C9}"/>
              </a:ext>
            </a:extLst>
          </p:cNvPr>
          <p:cNvSpPr/>
          <p:nvPr/>
        </p:nvSpPr>
        <p:spPr>
          <a:xfrm>
            <a:off x="8059725" y="4757454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МСП ОБЛАСТИ</a:t>
            </a:r>
          </a:p>
          <a:p>
            <a:pPr lvl="0">
              <a:defRPr/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lang="x-none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2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5373A21F-819D-9A89-DED9-DC5A850D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439" y="3349382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120338-130B-3E89-BA59-D0A672AB014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E8AC4634-C891-5BA3-4F18-69226FC76CB0}"/>
              </a:ext>
            </a:extLst>
          </p:cNvPr>
          <p:cNvSpPr/>
          <p:nvPr/>
        </p:nvSpPr>
        <p:spPr>
          <a:xfrm>
            <a:off x="2503060" y="2272114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294" y="2532432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39124" y="2409736"/>
            <a:ext cx="847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   МО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439" y="2518784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E8AC4634-C891-5BA3-4F18-69226FC76CB0}"/>
              </a:ext>
            </a:extLst>
          </p:cNvPr>
          <p:cNvSpPr/>
          <p:nvPr/>
        </p:nvSpPr>
        <p:spPr>
          <a:xfrm>
            <a:off x="2503060" y="3126466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2227" y="3209387"/>
            <a:ext cx="847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   МО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678" y="3320103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2226" y="4061098"/>
            <a:ext cx="847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   МО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677" y="4183302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5373A21F-819D-9A89-DED9-DC5A850D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438" y="4184317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xmlns="" id="{CCBC5074-24AC-C263-A59B-607D7E1E4169}"/>
              </a:ext>
            </a:extLst>
          </p:cNvPr>
          <p:cNvSpPr/>
          <p:nvPr/>
        </p:nvSpPr>
        <p:spPr>
          <a:xfrm>
            <a:off x="2503060" y="4754152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2226" y="4882715"/>
            <a:ext cx="847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   МО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256" y="4992139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5373A21F-819D-9A89-DED9-DC5A850D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70" y="5075603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7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228387" y="5681209"/>
            <a:ext cx="4681915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сайте администрации Афанасьевского муниципального округа  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https://afanasyevo.gosuslugi.ru/deyatelnost/napravleniya-deyatelnosti/ekonomika/investitsionnaya-deyatelnost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5335037" y="5683159"/>
            <a:ext cx="4243057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округе можно                                 на сайте администрации Афанасьевского муниципального округа  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https://afanasyevo.gosuslugi.ru/deyatelnost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9B17874-7392-F85E-5379-718FAA06C17E}"/>
              </a:ext>
            </a:extLst>
          </p:cNvPr>
          <p:cNvSpPr txBox="1"/>
          <p:nvPr/>
        </p:nvSpPr>
        <p:spPr>
          <a:xfrm>
            <a:off x="7559739" y="4715198"/>
            <a:ext cx="1269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7276565" y="474214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ED5127D8-F80B-2E74-96D7-6C60603119FC}"/>
              </a:ext>
            </a:extLst>
          </p:cNvPr>
          <p:cNvSpPr/>
          <p:nvPr/>
        </p:nvSpPr>
        <p:spPr>
          <a:xfrm>
            <a:off x="621667" y="2760771"/>
            <a:ext cx="5196137" cy="239188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611548" y="2864423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1 площадка             2 площадка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ПЛОЩАДКИ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60064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8ACE5A-6D1B-F8A8-DF02-1D7D941D0CDF}"/>
              </a:ext>
            </a:extLst>
          </p:cNvPr>
          <p:cNvSpPr txBox="1"/>
          <p:nvPr/>
        </p:nvSpPr>
        <p:spPr>
          <a:xfrm>
            <a:off x="3394224" y="1894492"/>
            <a:ext cx="2427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0D9C8C4-A496-33F2-C518-0068D65EEB43}"/>
              </a:ext>
            </a:extLst>
          </p:cNvPr>
          <p:cNvSpPr txBox="1"/>
          <p:nvPr/>
        </p:nvSpPr>
        <p:spPr>
          <a:xfrm>
            <a:off x="3670709" y="1937966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6654FC60-0AEC-4D72-3067-D5804B890430}"/>
              </a:ext>
            </a:extLst>
          </p:cNvPr>
          <p:cNvSpPr txBox="1"/>
          <p:nvPr/>
        </p:nvSpPr>
        <p:spPr>
          <a:xfrm>
            <a:off x="964808" y="3172706"/>
            <a:ext cx="179920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Свободная площадь (га)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48F919B7-90B8-C9E2-4B26-E6EE9FAC0F10}"/>
              </a:ext>
            </a:extLst>
          </p:cNvPr>
          <p:cNvSpPr txBox="1"/>
          <p:nvPr/>
        </p:nvSpPr>
        <p:spPr>
          <a:xfrm>
            <a:off x="964808" y="3423282"/>
            <a:ext cx="1694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разрешенного использования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90DEA080-6B2C-362A-231A-C9436F916D74}"/>
              </a:ext>
            </a:extLst>
          </p:cNvPr>
          <p:cNvSpPr txBox="1"/>
          <p:nvPr/>
        </p:nvSpPr>
        <p:spPr>
          <a:xfrm>
            <a:off x="954072" y="3792844"/>
            <a:ext cx="16388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EA739D09-46B0-1DCC-5AF6-CC88281C6D1B}"/>
              </a:ext>
            </a:extLst>
          </p:cNvPr>
          <p:cNvSpPr txBox="1"/>
          <p:nvPr/>
        </p:nvSpPr>
        <p:spPr>
          <a:xfrm>
            <a:off x="3058493" y="3180816"/>
            <a:ext cx="18518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0,29                             4,23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036339" y="3445307"/>
            <a:ext cx="13433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дорожного сервиса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035164" y="3808135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(54,82 руб./</a:t>
            </a:r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548" y="5822635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78647" y="5852138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36" y="1114328"/>
            <a:ext cx="3755461" cy="3298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76" y="3359991"/>
            <a:ext cx="176799" cy="176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266" y="2567070"/>
            <a:ext cx="176799" cy="17679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4425330" y="3445307"/>
            <a:ext cx="9533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(рекреация)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5330" y="3786875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943272" y="4050061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035164" y="4084809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33392" y="4059804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935202" y="4327296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925789" y="4692882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Электроснабжение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031954" y="4330452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5330" y="4319828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2998434" y="4604993"/>
            <a:ext cx="1344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создание (8950,81 руб./Мвт*ч)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5330" y="4588936"/>
            <a:ext cx="13262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создание (8950,81 руб./Мвт*ч) </a:t>
            </a: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xmlns="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xmlns="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xmlns="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:a16="http://schemas.microsoft.com/office/drawing/2014/main" xmlns="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xmlns="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xmlns="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xmlns="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57" name="Рисунок 5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314865"/>
            <a:ext cx="365554" cy="3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435836" y="1044564"/>
            <a:ext cx="2290273" cy="1339653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435836" y="2502816"/>
            <a:ext cx="2497257" cy="114822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АФАНАСЬЕВСКОГО МУНИЦИПАЛЬНОГО ОКРУГА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dmuni.ru/uploads/posts/2021-09/1630500595_v-kirove-projdet-kruglyj-stol-po-voprosam-vnedreniya-berezhlivogo-proizvodst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90" y="1126149"/>
            <a:ext cx="1525702" cy="10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146636" y="1078991"/>
            <a:ext cx="1564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Воспользовались 18 субъектов малого и среднего предпринимательства, зарегистрированных на территории округа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5589782" y="972398"/>
            <a:ext cx="2750592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образовательная поддержка – 4 хозяйствующих субъекта, 75 часов;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консультационная поддержка – 6 субъектов, 573,5 часов;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предоставлены поручительства и гарантии 3 субъектам на сумму 33,8 млн. рублей;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льготное кредитование – 5 субъектов по процентной ставке от 3,5 до 10 %.</a:t>
            </a:r>
          </a:p>
          <a:p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164461" y="2917348"/>
            <a:ext cx="134337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в сфере АПК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149463" y="2558106"/>
            <a:ext cx="201506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Воспользовались 7 сельскохозяйственных предприятий округа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5589782" y="2459337"/>
            <a:ext cx="2750592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приобретение современной сельскохозяйственной техники  – 1,3 млн. рублей ;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молочное скотоводство – 2,9 млн. рублей;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поддержку растениеводства  – 526,7 тыс. рублей;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содержание конематок вятской породы лошадей  – 218,5 тыс. рублей.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0" y="2709456"/>
            <a:ext cx="359695" cy="359695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435836" y="3812119"/>
            <a:ext cx="2469733" cy="125531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146636" y="4015778"/>
            <a:ext cx="20150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Воспользовалось 1 предприятие торговли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5638719" y="4005274"/>
            <a:ext cx="263361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субсидия на производство хлеба и хлебобулочных изделий недлительного хранения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166307" y="4073748"/>
            <a:ext cx="16492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и продовольствия Кировской области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36" y="3955177"/>
            <a:ext cx="597159" cy="351422"/>
          </a:xfrm>
          <a:prstGeom prst="rect">
            <a:avLst/>
          </a:prstGeom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435836" y="5210602"/>
            <a:ext cx="2469733" cy="112116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213354" y="5366968"/>
            <a:ext cx="151856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36" y="5236488"/>
            <a:ext cx="641029" cy="343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146636" y="5405145"/>
            <a:ext cx="20150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Воспользовалось 1 предприятие торговли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5638718" y="5292488"/>
            <a:ext cx="27617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субсидия организациям потребительской кооперации на приобретение специализированного транспорта для развозной торговли </a:t>
            </a:r>
          </a:p>
        </p:txBody>
      </p:sp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33D8E7-695C-4B68-93BF-55B165B65A6A}"/>
              </a:ext>
            </a:extLst>
          </p:cNvPr>
          <p:cNvSpPr txBox="1"/>
          <p:nvPr/>
        </p:nvSpPr>
        <p:spPr>
          <a:xfrm>
            <a:off x="544568" y="744049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D80EE500-1539-8A1A-8026-34CD35F7267C}"/>
              </a:ext>
            </a:extLst>
          </p:cNvPr>
          <p:cNvSpPr/>
          <p:nvPr/>
        </p:nvSpPr>
        <p:spPr>
          <a:xfrm>
            <a:off x="745508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xmlns="" id="{20228815-09FF-6E6C-556A-998EFA1255AA}"/>
              </a:ext>
            </a:extLst>
          </p:cNvPr>
          <p:cNvSpPr/>
          <p:nvPr/>
        </p:nvSpPr>
        <p:spPr>
          <a:xfrm>
            <a:off x="745508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xmlns="" id="{9A3C68C4-7183-577A-6A93-F3DD77FF4365}"/>
              </a:ext>
            </a:extLst>
          </p:cNvPr>
          <p:cNvSpPr/>
          <p:nvPr/>
        </p:nvSpPr>
        <p:spPr>
          <a:xfrm>
            <a:off x="5390414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xmlns="" id="{01175CC2-6729-59B8-4B7D-523141702B5F}"/>
              </a:ext>
            </a:extLst>
          </p:cNvPr>
          <p:cNvSpPr/>
          <p:nvPr/>
        </p:nvSpPr>
        <p:spPr>
          <a:xfrm>
            <a:off x="745508" y="1924589"/>
            <a:ext cx="4255656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СЕЛЬСКОГО ХОЗЯЙСТВА              И ПРОДОВОЛЬСТВИЯ КИРОВСКОЙ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728C8CFA-7F80-B8EF-3F74-D2D33B092CD8}"/>
              </a:ext>
            </a:extLst>
          </p:cNvPr>
          <p:cNvSpPr/>
          <p:nvPr/>
        </p:nvSpPr>
        <p:spPr>
          <a:xfrm>
            <a:off x="5390414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35F81B7E-2564-C304-2256-75A1D64497E2}"/>
              </a:ext>
            </a:extLst>
          </p:cNvPr>
          <p:cNvSpPr/>
          <p:nvPr/>
        </p:nvSpPr>
        <p:spPr>
          <a:xfrm>
            <a:off x="5390414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57" y="2157329"/>
            <a:ext cx="778500" cy="450056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01175CC2-6729-59B8-4B7D-523141702B5F}"/>
              </a:ext>
            </a:extLst>
          </p:cNvPr>
          <p:cNvSpPr/>
          <p:nvPr/>
        </p:nvSpPr>
        <p:spPr>
          <a:xfrm>
            <a:off x="649658" y="3260473"/>
            <a:ext cx="4351506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ПРОМЫШЛЕННОСТИ, ПРЕДПРИНИМАТЕЛЬСТВА И ТОРГОВЛИ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КИРОВСКОЙ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57" y="3427598"/>
            <a:ext cx="778500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316898" y="1401546"/>
            <a:ext cx="3960419" cy="2446176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596149" cy="2446176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7407047" y="1401546"/>
            <a:ext cx="2380549" cy="2436897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7AF33646-60BD-565C-82E8-1721DFF34B21}"/>
              </a:ext>
            </a:extLst>
          </p:cNvPr>
          <p:cNvSpPr/>
          <p:nvPr/>
        </p:nvSpPr>
        <p:spPr>
          <a:xfrm>
            <a:off x="1316041" y="4057659"/>
            <a:ext cx="372054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5317048" y="40806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994282" y="1628098"/>
            <a:ext cx="164723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 ОБРАБАТЫВАЮЩЕЙ ПРОМЫШЛЕННОСТИ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0,2% в общем объеме отгруженной продукции в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3535981" y="1590547"/>
            <a:ext cx="3806201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транспорт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км до ближайшей ж/д станции «Стальная» г. Омутнинска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трасса Р-243 «Кострома-Шарья-Пермь»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Региональная трасса 94Н-58 «Автомобильная дорога общего пользования межмуниципального значения Удмуртской Республики Глазов – Карсовай»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BE19CD4-5254-3EFD-22F9-39923BAB964A}"/>
              </a:ext>
            </a:extLst>
          </p:cNvPr>
          <p:cNvSpPr txBox="1"/>
          <p:nvPr/>
        </p:nvSpPr>
        <p:spPr>
          <a:xfrm>
            <a:off x="1597277" y="4469780"/>
            <a:ext cx="296715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7533439" y="1998644"/>
            <a:ext cx="182175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К 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 км КИРОВ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5629727" y="4459634"/>
            <a:ext cx="180316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greenfield‘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30472" y="1518317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63868" y="4247331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671269" y="1415754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АФАНАСЬЕВСКОГО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</p:txBody>
      </p:sp>
      <p:pic>
        <p:nvPicPr>
          <p:cNvPr id="23" name="Рисунок 22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3096" y="4277321"/>
            <a:ext cx="361736" cy="36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1C9CDDE7-CA8C-3059-F83C-6E358C537246}"/>
              </a:ext>
            </a:extLst>
          </p:cNvPr>
          <p:cNvSpPr/>
          <p:nvPr/>
        </p:nvSpPr>
        <p:spPr>
          <a:xfrm>
            <a:off x="1284510" y="3910356"/>
            <a:ext cx="3213287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id="{FD205189-21AA-DDE0-5094-A28E46F5CB5F}"/>
              </a:ext>
            </a:extLst>
          </p:cNvPr>
          <p:cNvSpPr/>
          <p:nvPr/>
        </p:nvSpPr>
        <p:spPr>
          <a:xfrm>
            <a:off x="3955475" y="1390768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788C38C7-4DE5-24AC-7622-658BB16B4123}"/>
              </a:ext>
            </a:extLst>
          </p:cNvPr>
          <p:cNvSpPr/>
          <p:nvPr/>
        </p:nvSpPr>
        <p:spPr>
          <a:xfrm>
            <a:off x="5238246" y="3939988"/>
            <a:ext cx="3222089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D53A4B05-5996-A019-A76C-03C280C9327F}"/>
              </a:ext>
            </a:extLst>
          </p:cNvPr>
          <p:cNvSpPr/>
          <p:nvPr/>
        </p:nvSpPr>
        <p:spPr>
          <a:xfrm>
            <a:off x="6588807" y="1420400"/>
            <a:ext cx="2834978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5029D8E-6FA5-39F6-980B-E624E0847E5F}"/>
              </a:ext>
            </a:extLst>
          </p:cNvPr>
          <p:cNvSpPr txBox="1"/>
          <p:nvPr/>
        </p:nvSpPr>
        <p:spPr>
          <a:xfrm>
            <a:off x="4120264" y="1578606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5B46850-A2F4-926B-117B-28D7665D8D86}"/>
              </a:ext>
            </a:extLst>
          </p:cNvPr>
          <p:cNvSpPr txBox="1"/>
          <p:nvPr/>
        </p:nvSpPr>
        <p:spPr>
          <a:xfrm>
            <a:off x="1514311" y="4098451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BED9D75-83DC-7DB1-D63D-8AE176B201FF}"/>
              </a:ext>
            </a:extLst>
          </p:cNvPr>
          <p:cNvSpPr txBox="1"/>
          <p:nvPr/>
        </p:nvSpPr>
        <p:spPr>
          <a:xfrm>
            <a:off x="5452562" y="408767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BFBFDEB-7CB0-167B-22EE-584ADCCB8AF2}"/>
              </a:ext>
            </a:extLst>
          </p:cNvPr>
          <p:cNvSpPr txBox="1"/>
          <p:nvPr/>
        </p:nvSpPr>
        <p:spPr>
          <a:xfrm>
            <a:off x="6898843" y="1631406"/>
            <a:ext cx="173210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xmlns="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00237" y="4110189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xmlns="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06155" y="410652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xmlns="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47860" y="1578606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xmlns="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847368" y="1631406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Презентация с организационной диаграммой со сплошной заливкой">
            <a:extLst>
              <a:ext uri="{FF2B5EF4-FFF2-40B4-BE49-F238E27FC236}">
                <a16:creationId xmlns:a16="http://schemas.microsoft.com/office/drawing/2014/main" xmlns="" id="{A71FDA74-3CF5-F1A5-4106-138AE36E9A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8054" y="2526561"/>
            <a:ext cx="360000" cy="360000"/>
          </a:xfrm>
          <a:prstGeom prst="rect">
            <a:avLst/>
          </a:prstGeom>
        </p:spPr>
      </p:pic>
      <p:pic>
        <p:nvPicPr>
          <p:cNvPr id="65" name="Рисунок 64" descr="Магнит со сплошной заливкой">
            <a:extLst>
              <a:ext uri="{FF2B5EF4-FFF2-40B4-BE49-F238E27FC236}">
                <a16:creationId xmlns:a16="http://schemas.microsoft.com/office/drawing/2014/main" xmlns="" id="{59F18960-354C-24C7-7FA2-B551F64ACC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60650" y="2547138"/>
            <a:ext cx="360000" cy="360000"/>
          </a:xfrm>
          <a:prstGeom prst="rect">
            <a:avLst/>
          </a:prstGeom>
        </p:spPr>
      </p:pic>
      <p:pic>
        <p:nvPicPr>
          <p:cNvPr id="56" name="Рисунок 55" descr="Портфель со сплошной заливкой">
            <a:extLst>
              <a:ext uri="{FF2B5EF4-FFF2-40B4-BE49-F238E27FC236}">
                <a16:creationId xmlns:a16="http://schemas.microsoft.com/office/drawing/2014/main" xmlns="" id="{E3D5026D-F530-776D-1F39-B579F42740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1750" y="3129334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452183" y="2353997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475970" y="1349452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150715" y="1371680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58135" y="2547138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дорожная карта         по работе с инвесторами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41855" y="3161187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компаний знакомы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инвестиционным уполномоченным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618FEF85-AC48-801F-7205-52FD68D929CC}"/>
              </a:ext>
            </a:extLst>
          </p:cNvPr>
          <p:cNvSpPr/>
          <p:nvPr/>
        </p:nvSpPr>
        <p:spPr>
          <a:xfrm>
            <a:off x="2901796" y="5041853"/>
            <a:ext cx="4497839" cy="133150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D9B1EA-DB20-61B1-E164-5A2A943B0C14}"/>
              </a:ext>
            </a:extLst>
          </p:cNvPr>
          <p:cNvSpPr txBox="1"/>
          <p:nvPr/>
        </p:nvSpPr>
        <p:spPr>
          <a:xfrm>
            <a:off x="5976252" y="2546481"/>
            <a:ext cx="144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новые точки притяжения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E3B099-CCDB-6CD6-7DE2-CED2B6AE20D0}"/>
              </a:ext>
            </a:extLst>
          </p:cNvPr>
          <p:cNvSpPr txBox="1"/>
          <p:nvPr/>
        </p:nvSpPr>
        <p:spPr>
          <a:xfrm>
            <a:off x="5970370" y="321015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проведён ремонт коммунальных сетей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37CA68-5F42-E3F6-4C90-682B1AD80B30}"/>
              </a:ext>
            </a:extLst>
          </p:cNvPr>
          <p:cNvSpPr txBox="1"/>
          <p:nvPr/>
        </p:nvSpPr>
        <p:spPr>
          <a:xfrm>
            <a:off x="8020644" y="2540312"/>
            <a:ext cx="167893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улучшена работа учреждений здравоохранения                       и сокращено число жалоб        от населения</a:t>
            </a:r>
          </a:p>
        </p:txBody>
      </p:sp>
      <p:pic>
        <p:nvPicPr>
          <p:cNvPr id="63" name="Рисунок 62" descr="Больница со сплошной заливкой">
            <a:extLst>
              <a:ext uri="{FF2B5EF4-FFF2-40B4-BE49-F238E27FC236}">
                <a16:creationId xmlns:a16="http://schemas.microsoft.com/office/drawing/2014/main" xmlns="" id="{00C3C3F4-F168-3E9E-D573-6F6FB2802C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1499" y="2550506"/>
            <a:ext cx="360000" cy="360000"/>
          </a:xfrm>
          <a:prstGeom prst="rect">
            <a:avLst/>
          </a:prstGeom>
        </p:spPr>
      </p:pic>
      <p:pic>
        <p:nvPicPr>
          <p:cNvPr id="58" name="Рисунок 57" descr="Схема с ветвлением со сплошной заливкой">
            <a:extLst>
              <a:ext uri="{FF2B5EF4-FFF2-40B4-BE49-F238E27FC236}">
                <a16:creationId xmlns:a16="http://schemas.microsoft.com/office/drawing/2014/main" xmlns="" id="{BF9AC441-E179-D4A0-17BF-C57B0249C6F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498875" y="3210153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1CBB25-549C-8288-0CB6-AE914774C6FF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35" name="Рисунок 34" descr="Дождь со сплошной заливкой">
            <a:extLst>
              <a:ext uri="{FF2B5EF4-FFF2-40B4-BE49-F238E27FC236}">
                <a16:creationId xmlns:a16="http://schemas.microsoft.com/office/drawing/2014/main" xmlns="" id="{F5D798C4-229A-E583-49AC-F141EA86DBE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898089" y="2547138"/>
            <a:ext cx="360000" cy="360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37C5565-DE52-186C-6CB0-BF8365BF57B2}"/>
              </a:ext>
            </a:extLst>
          </p:cNvPr>
          <p:cNvSpPr txBox="1"/>
          <p:nvPr/>
        </p:nvSpPr>
        <p:spPr>
          <a:xfrm>
            <a:off x="3410860" y="2546481"/>
            <a:ext cx="15711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 ежегодные фестивали, которые пользуются спросом                 у туристов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910" y="5191517"/>
            <a:ext cx="359695" cy="365792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618FEF85-AC48-801F-7205-52FD68D929CC}"/>
              </a:ext>
            </a:extLst>
          </p:cNvPr>
          <p:cNvSpPr/>
          <p:nvPr/>
        </p:nvSpPr>
        <p:spPr>
          <a:xfrm>
            <a:off x="5176969" y="2346039"/>
            <a:ext cx="4497839" cy="152935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37C5565-DE52-186C-6CB0-BF8365BF57B2}"/>
              </a:ext>
            </a:extLst>
          </p:cNvPr>
          <p:cNvSpPr txBox="1"/>
          <p:nvPr/>
        </p:nvSpPr>
        <p:spPr>
          <a:xfrm>
            <a:off x="3709032" y="5191517"/>
            <a:ext cx="28285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капитальный ремонт и модернизация улично-дорожной инфраструктуры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2889910" y="4032355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ИНВЕСТИЦИОННАЯ ДЕЯТЕЛЬНОСТЬ</a:t>
            </a:r>
          </a:p>
        </p:txBody>
      </p:sp>
      <p:pic>
        <p:nvPicPr>
          <p:cNvPr id="26" name="Рисунок 25" descr="Пожарный гидрант со сплошной заливкой">
            <a:extLst>
              <a:ext uri="{FF2B5EF4-FFF2-40B4-BE49-F238E27FC236}">
                <a16:creationId xmlns:a16="http://schemas.microsoft.com/office/drawing/2014/main" xmlns="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910" y="5786258"/>
            <a:ext cx="360000" cy="36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7C5565-DE52-186C-6CB0-BF8365BF57B2}"/>
              </a:ext>
            </a:extLst>
          </p:cNvPr>
          <p:cNvSpPr txBox="1"/>
          <p:nvPr/>
        </p:nvSpPr>
        <p:spPr>
          <a:xfrm>
            <a:off x="3709032" y="5782437"/>
            <a:ext cx="25295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капитальный ремонт и модернизация систем ЖКХ</a:t>
            </a:r>
          </a:p>
        </p:txBody>
      </p:sp>
    </p:spTree>
    <p:extLst>
      <p:ext uri="{BB962C8B-B14F-4D97-AF65-F5344CB8AC3E}">
        <p14:creationId xmlns:p14="http://schemas.microsoft.com/office/powerpoint/2010/main" val="1136036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D0472071-2FCF-B872-4012-3103771D702C}"/>
              </a:ext>
            </a:extLst>
          </p:cNvPr>
          <p:cNvSpPr/>
          <p:nvPr/>
        </p:nvSpPr>
        <p:spPr>
          <a:xfrm>
            <a:off x="571252" y="4050078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27016" y="1761680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50395" y="160385"/>
            <a:ext cx="4411931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34911" y="19692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64898" y="2402747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253507" y="2451941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2-19-52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CE70322-5299-BAFB-9D25-A77A515063F3}"/>
              </a:ext>
            </a:extLst>
          </p:cNvPr>
          <p:cNvSpPr txBox="1"/>
          <p:nvPr/>
        </p:nvSpPr>
        <p:spPr>
          <a:xfrm>
            <a:off x="997987" y="1884587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АФАНАСЬЕВСКОГО МУНИЦИПАЛЬНОГО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B2905DD-B764-4690-38FB-2431D9518D7C}"/>
              </a:ext>
            </a:extLst>
          </p:cNvPr>
          <p:cNvSpPr txBox="1"/>
          <p:nvPr/>
        </p:nvSpPr>
        <p:spPr>
          <a:xfrm>
            <a:off x="765090" y="4147076"/>
            <a:ext cx="433220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КИРОВСКИЙ ОБЛАСТНОЙ ФОНД ПОДДЕРЖКИ МАЛОГО И СРЕДНЕГО ПРЕДПРИНИМАТЕЛЬСТВА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25798" y="2298046"/>
            <a:ext cx="21139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СЕРОЕВ АЛЕКСАНДР АНАНЬЕВИЧ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767AB82-D77A-356C-0B07-87E9FCF120D0}"/>
              </a:ext>
            </a:extLst>
          </p:cNvPr>
          <p:cNvSpPr txBox="1"/>
          <p:nvPr/>
        </p:nvSpPr>
        <p:spPr>
          <a:xfrm>
            <a:off x="5544022" y="2696935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 администрации муниципального округа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9907" y="2362561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08585" y="2346048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2035" y="2686246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506FE83-E43F-D5FE-C569-AAFD741095BB}"/>
              </a:ext>
            </a:extLst>
          </p:cNvPr>
          <p:cNvSpPr txBox="1"/>
          <p:nvPr/>
        </p:nvSpPr>
        <p:spPr>
          <a:xfrm>
            <a:off x="1228475" y="2326376"/>
            <a:ext cx="181083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613060, Кировская область, Афанасьевский муниципальный округ, </a:t>
            </a:r>
            <a:r>
              <a:rPr 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Афанасьево, ул. Красных Партизан, д. 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0529039-4229-11E7-959A-27667A61D1C6}"/>
              </a:ext>
            </a:extLst>
          </p:cNvPr>
          <p:cNvSpPr txBox="1"/>
          <p:nvPr/>
        </p:nvSpPr>
        <p:spPr>
          <a:xfrm>
            <a:off x="3582237" y="2347221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2-20-19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279D6FDC-FDEE-BD4F-4A25-B7646B86629F}"/>
              </a:ext>
            </a:extLst>
          </p:cNvPr>
          <p:cNvSpPr txBox="1"/>
          <p:nvPr/>
        </p:nvSpPr>
        <p:spPr>
          <a:xfrm>
            <a:off x="3598335" y="2717423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admAfan@kirovreg.ru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xmlns="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2115" y="4773577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23310" y="4773577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xmlns="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2035" y="5137064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D1CF503-7447-E298-2516-E4BD72457399}"/>
              </a:ext>
            </a:extLst>
          </p:cNvPr>
          <p:cNvSpPr txBox="1"/>
          <p:nvPr/>
        </p:nvSpPr>
        <p:spPr>
          <a:xfrm>
            <a:off x="1181610" y="4784814"/>
            <a:ext cx="17197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д. 4, офис 201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E94770E-689F-2C9E-757E-15C8471B1841}"/>
              </a:ext>
            </a:extLst>
          </p:cNvPr>
          <p:cNvSpPr txBox="1"/>
          <p:nvPr/>
        </p:nvSpPr>
        <p:spPr>
          <a:xfrm>
            <a:off x="3440050" y="479432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(8332) 64-36-21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5340265-A72B-D72A-4088-C5E5C7971A51}"/>
              </a:ext>
            </a:extLst>
          </p:cNvPr>
          <p:cNvSpPr txBox="1"/>
          <p:nvPr/>
        </p:nvSpPr>
        <p:spPr>
          <a:xfrm>
            <a:off x="3580117" y="5126871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76873" y="2876000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202226" y="287941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admAfan@kirovreg.ru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61195" y="1783143"/>
            <a:ext cx="4343796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22016" y="511632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442687" y="404902"/>
            <a:ext cx="39836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АФАНАСЬЕВСКОГО МУНИЦИПАЛЬНОГО ОКРУГА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442687" y="749446"/>
            <a:ext cx="21139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БЕЛЁВА ЕЛЕНА МИХАЙЛОВНА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64898" y="891499"/>
            <a:ext cx="180000" cy="180000"/>
          </a:xfrm>
          <a:prstGeom prst="rect">
            <a:avLst/>
          </a:prstGeom>
        </p:spPr>
      </p:pic>
      <p:pic>
        <p:nvPicPr>
          <p:cNvPr id="52" name="Рисунок 51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96586" y="1297474"/>
            <a:ext cx="180000" cy="180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110202" y="89917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2-19-52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139591" y="1301071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admAfan@kirovreg.ru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84462" y="3449253"/>
            <a:ext cx="4343796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10025" y="3626582"/>
            <a:ext cx="33679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МУНИЦИПАЛЬНОГО ОКРУГА ПО ЭКОНОМИКЕ И ФИНАНСАМ, НАЧАЛЬНИК ФИНАНСОВОГО УПРАВЛЕНИЯ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64300" y="5395161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ЭКОНОМИЧЕСКОГО РАЗВИТИЯ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10025" y="4446028"/>
            <a:ext cx="236919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ТУТЫНИНА ЛЮДМИЛА ВЛАДИМИРОВНА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73177" y="5885921"/>
            <a:ext cx="21139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БУЗМАКОВА МАРИЯ ЛЕОНИДОВНА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06154" y="4242372"/>
            <a:ext cx="180000" cy="180000"/>
          </a:xfrm>
          <a:prstGeom prst="rect">
            <a:avLst/>
          </a:prstGeom>
        </p:spPr>
      </p:pic>
      <p:pic>
        <p:nvPicPr>
          <p:cNvPr id="61" name="Рисунок 6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46977" y="5780783"/>
            <a:ext cx="180000" cy="180000"/>
          </a:xfrm>
          <a:prstGeom prst="rect">
            <a:avLst/>
          </a:prstGeom>
        </p:spPr>
      </p:pic>
      <p:pic>
        <p:nvPicPr>
          <p:cNvPr id="62" name="Рисунок 61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06154" y="4635078"/>
            <a:ext cx="180000" cy="180000"/>
          </a:xfrm>
          <a:prstGeom prst="rect">
            <a:avLst/>
          </a:prstGeom>
        </p:spPr>
      </p:pic>
      <p:pic>
        <p:nvPicPr>
          <p:cNvPr id="63" name="Рисунок 6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879334" y="6135550"/>
            <a:ext cx="180000" cy="180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273378" y="426163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2-18-62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214539" y="5780783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2-19-52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267289" y="4629161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rfo02@mail.ru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209035" y="6143291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ekonom.adm02@mail.ru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18B24607-F892-ECC4-D9A9-F0585ADA0DEB}"/>
              </a:ext>
            </a:extLst>
          </p:cNvPr>
          <p:cNvSpPr/>
          <p:nvPr/>
        </p:nvSpPr>
        <p:spPr>
          <a:xfrm>
            <a:off x="5305521" y="1429319"/>
            <a:ext cx="4497842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364200E-1355-3088-056F-C3318C192022}"/>
              </a:ext>
            </a:extLst>
          </p:cNvPr>
          <p:cNvSpPr txBox="1"/>
          <p:nvPr/>
        </p:nvSpPr>
        <p:spPr>
          <a:xfrm>
            <a:off x="5551329" y="1616025"/>
            <a:ext cx="336797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АФАНАСЬЕВСКОЕ РАЙОННОЕ ПОТРЕБИТЕЛЬСКОЕ ОБЩЕСТВО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FDBAF300-7DC8-21AA-60B6-5D88ABEDF8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6812" y="2032033"/>
            <a:ext cx="180000" cy="180000"/>
          </a:xfrm>
          <a:prstGeom prst="rect">
            <a:avLst/>
          </a:prstGeom>
        </p:spPr>
      </p:pic>
      <p:pic>
        <p:nvPicPr>
          <p:cNvPr id="73" name="Рисунок 72" descr="Конверт со сплошной заливкой">
            <a:extLst>
              <a:ext uri="{FF2B5EF4-FFF2-40B4-BE49-F238E27FC236}">
                <a16:creationId xmlns:a16="http://schemas.microsoft.com/office/drawing/2014/main" xmlns="" id="{F0670772-E551-9080-A977-5DC16E16A9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6812" y="2244525"/>
            <a:ext cx="180000" cy="180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43DA9EA-7CDF-27C7-590C-290860C6538C}"/>
              </a:ext>
            </a:extLst>
          </p:cNvPr>
          <p:cNvSpPr txBox="1"/>
          <p:nvPr/>
        </p:nvSpPr>
        <p:spPr>
          <a:xfrm>
            <a:off x="8172273" y="205278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(83331) 2-15-10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8E495D0-A9E8-2EA9-695E-7226151C6CAA}"/>
              </a:ext>
            </a:extLst>
          </p:cNvPr>
          <p:cNvSpPr txBox="1"/>
          <p:nvPr/>
        </p:nvSpPr>
        <p:spPr>
          <a:xfrm>
            <a:off x="8172273" y="227126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af_raipo@mail.ru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645E7B15-DB8A-13AE-5345-606DB7728FA1}"/>
              </a:ext>
            </a:extLst>
          </p:cNvPr>
          <p:cNvSpPr/>
          <p:nvPr/>
        </p:nvSpPr>
        <p:spPr>
          <a:xfrm>
            <a:off x="5305521" y="2680175"/>
            <a:ext cx="4497842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2512E43-7097-3480-2BE4-3BFAC39871DF}"/>
              </a:ext>
            </a:extLst>
          </p:cNvPr>
          <p:cNvSpPr txBox="1"/>
          <p:nvPr/>
        </p:nvSpPr>
        <p:spPr>
          <a:xfrm>
            <a:off x="5551329" y="2862698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«АГРОФИРМА «ГОРДИНО»</a:t>
            </a:r>
          </a:p>
        </p:txBody>
      </p:sp>
      <p:pic>
        <p:nvPicPr>
          <p:cNvPr id="81" name="Рисунок 8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4D8F6A3B-3917-1EF3-457E-10BFDDA8C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6812" y="3278706"/>
            <a:ext cx="180000" cy="180000"/>
          </a:xfrm>
          <a:prstGeom prst="rect">
            <a:avLst/>
          </a:prstGeom>
        </p:spPr>
      </p:pic>
      <p:pic>
        <p:nvPicPr>
          <p:cNvPr id="82" name="Рисунок 81" descr="Конверт со сплошной заливкой">
            <a:extLst>
              <a:ext uri="{FF2B5EF4-FFF2-40B4-BE49-F238E27FC236}">
                <a16:creationId xmlns:a16="http://schemas.microsoft.com/office/drawing/2014/main" xmlns="" id="{75AE333B-9637-DE4E-F14F-5D4E3B271F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6812" y="3491198"/>
            <a:ext cx="180000" cy="1800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8542F7A-78B0-1A6B-D896-7BE7E7BC0615}"/>
              </a:ext>
            </a:extLst>
          </p:cNvPr>
          <p:cNvSpPr txBox="1"/>
          <p:nvPr/>
        </p:nvSpPr>
        <p:spPr>
          <a:xfrm>
            <a:off x="8172273" y="329945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(83331) 2-50-20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D7F319C-9049-5E6E-8BDF-565C756606A9}"/>
              </a:ext>
            </a:extLst>
          </p:cNvPr>
          <p:cNvSpPr txBox="1"/>
          <p:nvPr/>
        </p:nvSpPr>
        <p:spPr>
          <a:xfrm>
            <a:off x="8172273" y="351793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oaogordino@rambler.ru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>
                <a16:creationId xmlns:a16="http://schemas.microsoft.com/office/drawing/2014/main" xmlns="" id="{2C8E60B5-0049-EBA8-2D9B-C6023A804E44}"/>
              </a:ext>
            </a:extLst>
          </p:cNvPr>
          <p:cNvSpPr/>
          <p:nvPr/>
        </p:nvSpPr>
        <p:spPr>
          <a:xfrm>
            <a:off x="5305521" y="3931031"/>
            <a:ext cx="4497842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67656B2-9FB8-9AAC-36E5-63CCECE342BD}"/>
              </a:ext>
            </a:extLst>
          </p:cNvPr>
          <p:cNvSpPr txBox="1"/>
          <p:nvPr/>
        </p:nvSpPr>
        <p:spPr>
          <a:xfrm>
            <a:off x="5551329" y="410210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БРАТЧИКОВ СЕРГЕЙ ЕВГЕНЬЕВИЧ</a:t>
            </a:r>
          </a:p>
        </p:txBody>
      </p:sp>
      <p:pic>
        <p:nvPicPr>
          <p:cNvPr id="89" name="Рисунок 88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450265F-E7FC-C62C-E349-39C7472621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6812" y="4518117"/>
            <a:ext cx="180000" cy="180000"/>
          </a:xfrm>
          <a:prstGeom prst="rect">
            <a:avLst/>
          </a:prstGeom>
        </p:spPr>
      </p:pic>
      <p:pic>
        <p:nvPicPr>
          <p:cNvPr id="90" name="Рисунок 89" descr="Конверт со сплошной заливкой">
            <a:extLst>
              <a:ext uri="{FF2B5EF4-FFF2-40B4-BE49-F238E27FC236}">
                <a16:creationId xmlns:a16="http://schemas.microsoft.com/office/drawing/2014/main" xmlns="" id="{FBB984A2-AF19-AC24-4066-B2F2BF331D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6812" y="4730609"/>
            <a:ext cx="180000" cy="180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1886CE4-02E8-50A7-41F2-3F19D1DC50E8}"/>
              </a:ext>
            </a:extLst>
          </p:cNvPr>
          <p:cNvSpPr txBox="1"/>
          <p:nvPr/>
        </p:nvSpPr>
        <p:spPr>
          <a:xfrm>
            <a:off x="8172273" y="453886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+79123719841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028B62CB-486C-DD4F-128E-3166E1F9193A}"/>
              </a:ext>
            </a:extLst>
          </p:cNvPr>
          <p:cNvSpPr txBox="1"/>
          <p:nvPr/>
        </p:nvSpPr>
        <p:spPr>
          <a:xfrm>
            <a:off x="8172273" y="475734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natalja-7700@rambler.ru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131E90AD-CA91-ED45-85DD-65F2F691C83A}"/>
              </a:ext>
            </a:extLst>
          </p:cNvPr>
          <p:cNvSpPr/>
          <p:nvPr/>
        </p:nvSpPr>
        <p:spPr>
          <a:xfrm>
            <a:off x="627016" y="1429319"/>
            <a:ext cx="4497842" cy="1116000"/>
          </a:xfrm>
          <a:prstGeom prst="roundRect">
            <a:avLst>
              <a:gd name="adj" fmla="val 2448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B68C964-1E9B-3F3B-691B-16D9FC28DF9D}"/>
              </a:ext>
            </a:extLst>
          </p:cNvPr>
          <p:cNvSpPr txBox="1"/>
          <p:nvPr/>
        </p:nvSpPr>
        <p:spPr>
          <a:xfrm>
            <a:off x="872824" y="1616025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АФАНАСЬЕВСКОЕ РАЙОННОЕ ПОТРЕБИТЕЛЬСКОЕ ОБЩЕСТВО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Маркер со сплошной заливкой">
            <a:extLst>
              <a:ext uri="{FF2B5EF4-FFF2-40B4-BE49-F238E27FC236}">
                <a16:creationId xmlns:a16="http://schemas.microsoft.com/office/drawing/2014/main" xmlns="" id="{0DAA34D1-C268-B683-8B1B-E9C84A2206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038192"/>
            <a:ext cx="180000" cy="180000"/>
          </a:xfrm>
          <a:prstGeom prst="rect">
            <a:avLst/>
          </a:prstGeom>
        </p:spPr>
      </p:pic>
      <p:pic>
        <p:nvPicPr>
          <p:cNvPr id="13" name="Рисунок 12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9B12652D-A64F-CAA5-28F3-477F3B2BE9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032033"/>
            <a:ext cx="180000" cy="180000"/>
          </a:xfrm>
          <a:prstGeom prst="rect">
            <a:avLst/>
          </a:prstGeom>
        </p:spPr>
      </p:pic>
      <p:pic>
        <p:nvPicPr>
          <p:cNvPr id="14" name="Рисунок 13" descr="Конверт со сплошной заливкой">
            <a:extLst>
              <a:ext uri="{FF2B5EF4-FFF2-40B4-BE49-F238E27FC236}">
                <a16:creationId xmlns:a16="http://schemas.microsoft.com/office/drawing/2014/main" xmlns="" id="{1026915B-2038-0AD1-1C95-14FAAC88642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244525"/>
            <a:ext cx="180000" cy="1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EEADC8-647A-812E-52B0-2D49FE2D89C0}"/>
              </a:ext>
            </a:extLst>
          </p:cNvPr>
          <p:cNvSpPr txBox="1"/>
          <p:nvPr/>
        </p:nvSpPr>
        <p:spPr>
          <a:xfrm>
            <a:off x="1156814" y="2030976"/>
            <a:ext cx="1810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613060, Кировская область, Афанасьевский муниципальный округ,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Афанасьево, ул. Советская, д. 19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A7E146-0697-FC43-E666-A020A90F066A}"/>
              </a:ext>
            </a:extLst>
          </p:cNvPr>
          <p:cNvSpPr txBox="1"/>
          <p:nvPr/>
        </p:nvSpPr>
        <p:spPr>
          <a:xfrm>
            <a:off x="3493768" y="205278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(83331) 2-15-10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E50FA2-A025-4EF5-F059-762E11E85D9D}"/>
              </a:ext>
            </a:extLst>
          </p:cNvPr>
          <p:cNvSpPr txBox="1"/>
          <p:nvPr/>
        </p:nvSpPr>
        <p:spPr>
          <a:xfrm>
            <a:off x="3493768" y="227126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af_raipo@mail.ru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063EFA8F-D3FD-13DF-236F-1284DF32468F}"/>
              </a:ext>
            </a:extLst>
          </p:cNvPr>
          <p:cNvSpPr/>
          <p:nvPr/>
        </p:nvSpPr>
        <p:spPr>
          <a:xfrm>
            <a:off x="627016" y="2680175"/>
            <a:ext cx="4497842" cy="1116000"/>
          </a:xfrm>
          <a:prstGeom prst="roundRect">
            <a:avLst>
              <a:gd name="adj" fmla="val 2715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1D9762-5FE5-45D5-184F-D77E536C6464}"/>
              </a:ext>
            </a:extLst>
          </p:cNvPr>
          <p:cNvSpPr txBox="1"/>
          <p:nvPr/>
        </p:nvSpPr>
        <p:spPr>
          <a:xfrm>
            <a:off x="872824" y="2862698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«АГРОФИРМА «ГОРДИНО»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Маркер со сплошной заливкой">
            <a:extLst>
              <a:ext uri="{FF2B5EF4-FFF2-40B4-BE49-F238E27FC236}">
                <a16:creationId xmlns:a16="http://schemas.microsoft.com/office/drawing/2014/main" xmlns="" id="{8438B766-6F14-E5E4-F16C-A3090D073A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3284865"/>
            <a:ext cx="180000" cy="180000"/>
          </a:xfrm>
          <a:prstGeom prst="rect">
            <a:avLst/>
          </a:prstGeom>
        </p:spPr>
      </p:pic>
      <p:pic>
        <p:nvPicPr>
          <p:cNvPr id="21" name="Рисунок 2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FBD6DF77-F812-7A22-3C7D-F836CC2E3F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3278706"/>
            <a:ext cx="180000" cy="180000"/>
          </a:xfrm>
          <a:prstGeom prst="rect">
            <a:avLst/>
          </a:prstGeom>
        </p:spPr>
      </p:pic>
      <p:pic>
        <p:nvPicPr>
          <p:cNvPr id="22" name="Рисунок 21" descr="Конверт со сплошной заливкой">
            <a:extLst>
              <a:ext uri="{FF2B5EF4-FFF2-40B4-BE49-F238E27FC236}">
                <a16:creationId xmlns:a16="http://schemas.microsoft.com/office/drawing/2014/main" xmlns="" id="{45280695-F1DB-DD8A-9192-5B922F7FC77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3491198"/>
            <a:ext cx="180000" cy="1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DAB5D03-517E-372B-06BA-AD3776E1C22B}"/>
              </a:ext>
            </a:extLst>
          </p:cNvPr>
          <p:cNvSpPr txBox="1"/>
          <p:nvPr/>
        </p:nvSpPr>
        <p:spPr>
          <a:xfrm>
            <a:off x="1156814" y="3277649"/>
            <a:ext cx="1810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613094, Кировская область, Афанасьевский муниципальный округ, с.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Гордино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ул. Труда, д. 21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8EC1623-FAD5-0C92-F002-436633BEB33E}"/>
              </a:ext>
            </a:extLst>
          </p:cNvPr>
          <p:cNvSpPr txBox="1"/>
          <p:nvPr/>
        </p:nvSpPr>
        <p:spPr>
          <a:xfrm>
            <a:off x="3493768" y="329945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(83331) 2-50-20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1937058-7257-E6E1-7C5C-40BF39DDC5F1}"/>
              </a:ext>
            </a:extLst>
          </p:cNvPr>
          <p:cNvSpPr txBox="1"/>
          <p:nvPr/>
        </p:nvSpPr>
        <p:spPr>
          <a:xfrm>
            <a:off x="3493768" y="351793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oaogordino@rambler.ru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7ADB087C-9E62-6DCB-6533-C823AC2E935F}"/>
              </a:ext>
            </a:extLst>
          </p:cNvPr>
          <p:cNvSpPr/>
          <p:nvPr/>
        </p:nvSpPr>
        <p:spPr>
          <a:xfrm>
            <a:off x="627016" y="3931031"/>
            <a:ext cx="4497842" cy="1116000"/>
          </a:xfrm>
          <a:prstGeom prst="roundRect">
            <a:avLst>
              <a:gd name="adj" fmla="val 2626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788D5DA-FDBF-3AD7-03FB-D3354F8DB569}"/>
              </a:ext>
            </a:extLst>
          </p:cNvPr>
          <p:cNvSpPr txBox="1"/>
          <p:nvPr/>
        </p:nvSpPr>
        <p:spPr>
          <a:xfrm>
            <a:off x="872824" y="410210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БРАТЧИКОВ СЕРГЕЙ ЕВГЕНЬЕВИЧ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аркер со сплошной заливкой">
            <a:extLst>
              <a:ext uri="{FF2B5EF4-FFF2-40B4-BE49-F238E27FC236}">
                <a16:creationId xmlns:a16="http://schemas.microsoft.com/office/drawing/2014/main" xmlns="" id="{B1F58666-21B3-C305-49EE-79DF7142A2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4524276"/>
            <a:ext cx="180000" cy="180000"/>
          </a:xfrm>
          <a:prstGeom prst="rect">
            <a:avLst/>
          </a:prstGeom>
        </p:spPr>
      </p:pic>
      <p:pic>
        <p:nvPicPr>
          <p:cNvPr id="41" name="Рисунок 4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73C45D80-754C-8786-672D-D4E4872020A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4518117"/>
            <a:ext cx="180000" cy="180000"/>
          </a:xfrm>
          <a:prstGeom prst="rect">
            <a:avLst/>
          </a:prstGeom>
        </p:spPr>
      </p:pic>
      <p:pic>
        <p:nvPicPr>
          <p:cNvPr id="45" name="Рисунок 44" descr="Конверт со сплошной заливкой">
            <a:extLst>
              <a:ext uri="{FF2B5EF4-FFF2-40B4-BE49-F238E27FC236}">
                <a16:creationId xmlns:a16="http://schemas.microsoft.com/office/drawing/2014/main" xmlns="" id="{B224F0D4-1442-3D9E-F3B3-2793DDE64F9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4730609"/>
            <a:ext cx="180000" cy="18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DE23813-9007-98B7-AFAD-EF82B89ECB5D}"/>
              </a:ext>
            </a:extLst>
          </p:cNvPr>
          <p:cNvSpPr txBox="1"/>
          <p:nvPr/>
        </p:nvSpPr>
        <p:spPr>
          <a:xfrm>
            <a:off x="1156814" y="4517060"/>
            <a:ext cx="1810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613070, Кировская область, Афанасьевский муниципальный округ, с. Бисерово, ул. 1-я Набережная, д. 12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3D4104F-1384-D9D1-BAA5-F29AFBCD4DFD}"/>
              </a:ext>
            </a:extLst>
          </p:cNvPr>
          <p:cNvSpPr txBox="1"/>
          <p:nvPr/>
        </p:nvSpPr>
        <p:spPr>
          <a:xfrm>
            <a:off x="3493768" y="453886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+79123719841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478940A-F342-3170-D644-1183D420DA95}"/>
              </a:ext>
            </a:extLst>
          </p:cNvPr>
          <p:cNvSpPr txBox="1"/>
          <p:nvPr/>
        </p:nvSpPr>
        <p:spPr>
          <a:xfrm>
            <a:off x="3493768" y="475734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natalja-7700@rambler.ru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762E2C6-1B7A-96F1-F081-E2C115334266}"/>
              </a:ext>
            </a:extLst>
          </p:cNvPr>
          <p:cNvSpPr txBox="1"/>
          <p:nvPr/>
        </p:nvSpPr>
        <p:spPr>
          <a:xfrm>
            <a:off x="5534655" y="2052783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ВАРАНКИНА РАИСА СТЕПАНОВНА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5C630598-23DD-CDB1-1B95-1A83950C43FB}"/>
              </a:ext>
            </a:extLst>
          </p:cNvPr>
          <p:cNvSpPr txBox="1"/>
          <p:nvPr/>
        </p:nvSpPr>
        <p:spPr>
          <a:xfrm>
            <a:off x="5534654" y="2271263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Совета Афанасьевского РАЙПО</a:t>
            </a:r>
            <a:endParaRPr lang="x-none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D0890FF1-7402-67E9-EAC4-15F8DAC940E0}"/>
              </a:ext>
            </a:extLst>
          </p:cNvPr>
          <p:cNvSpPr txBox="1"/>
          <p:nvPr/>
        </p:nvSpPr>
        <p:spPr>
          <a:xfrm>
            <a:off x="5537771" y="3298761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ВАРАНКИН ВАЛЕРИЙ ВАСИЛЬЕВИЧ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7E64777-F282-7413-6AA0-5A06ECB25920}"/>
              </a:ext>
            </a:extLst>
          </p:cNvPr>
          <p:cNvSpPr txBox="1"/>
          <p:nvPr/>
        </p:nvSpPr>
        <p:spPr>
          <a:xfrm>
            <a:off x="5537770" y="3517241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</a:t>
            </a:r>
            <a:endParaRPr lang="x-none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900FCBE-F346-BF95-C9AA-5C34A48A975F}"/>
              </a:ext>
            </a:extLst>
          </p:cNvPr>
          <p:cNvSpPr txBox="1"/>
          <p:nvPr/>
        </p:nvSpPr>
        <p:spPr>
          <a:xfrm>
            <a:off x="5534655" y="4530222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БРАТЧИКОВ СЕРГЕЙ ЕВГЕНЬЕВИЧ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67A7B760-0E1B-C83B-7688-7BC419FA5B2F}"/>
              </a:ext>
            </a:extLst>
          </p:cNvPr>
          <p:cNvSpPr txBox="1"/>
          <p:nvPr/>
        </p:nvSpPr>
        <p:spPr>
          <a:xfrm>
            <a:off x="5534654" y="4748702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предприниматель</a:t>
            </a:r>
            <a:endParaRPr lang="x-none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F7A51C-0F75-6728-9C55-D09E9FD26A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6126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естное самоуправление Балахнинского муниципального округа | Официальный  сайт Правительства Нижегородской области">
            <a:extLst>
              <a:ext uri="{FF2B5EF4-FFF2-40B4-BE49-F238E27FC236}">
                <a16:creationId xmlns:a16="http://schemas.microsoft.com/office/drawing/2014/main" xmlns="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38C76F-F287-7799-FDF4-0079BD20713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693559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7" y="163628"/>
            <a:ext cx="143717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21632067-8B6B-CECC-DDDA-2F9ED39322B9}"/>
              </a:ext>
            </a:extLst>
          </p:cNvPr>
          <p:cNvSpPr/>
          <p:nvPr/>
        </p:nvSpPr>
        <p:spPr>
          <a:xfrm>
            <a:off x="627015" y="1401547"/>
            <a:ext cx="3991893" cy="4906275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0916C06-66A9-22F7-6A52-CB938901B687}"/>
              </a:ext>
            </a:extLst>
          </p:cNvPr>
          <p:cNvSpPr/>
          <p:nvPr/>
        </p:nvSpPr>
        <p:spPr>
          <a:xfrm>
            <a:off x="4756797" y="1401546"/>
            <a:ext cx="5012878" cy="4906276"/>
          </a:xfrm>
          <a:prstGeom prst="roundRect">
            <a:avLst>
              <a:gd name="adj" fmla="val 521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7ED24C-D8D0-A80E-A0FE-282737A06C44}"/>
              </a:ext>
            </a:extLst>
          </p:cNvPr>
          <p:cNvSpPr txBox="1"/>
          <p:nvPr/>
        </p:nvSpPr>
        <p:spPr>
          <a:xfrm>
            <a:off x="4724506" y="1638617"/>
            <a:ext cx="50451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BCD70BD-8132-712C-2A2C-585AA87BA803}"/>
              </a:ext>
            </a:extLst>
          </p:cNvPr>
          <p:cNvSpPr/>
          <p:nvPr/>
        </p:nvSpPr>
        <p:spPr>
          <a:xfrm>
            <a:off x="5001228" y="202497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582BA7-BEE5-EFBC-2C91-8442D7AB5CBB}"/>
              </a:ext>
            </a:extLst>
          </p:cNvPr>
          <p:cNvSpPr txBox="1"/>
          <p:nvPr/>
        </p:nvSpPr>
        <p:spPr>
          <a:xfrm>
            <a:off x="5181134" y="2218041"/>
            <a:ext cx="34173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инвестиционных профилей заинтересованные стороны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569962C-8F01-E53C-68E0-CC419E1F2AAA}"/>
              </a:ext>
            </a:extLst>
          </p:cNvPr>
          <p:cNvSpPr/>
          <p:nvPr/>
        </p:nvSpPr>
        <p:spPr>
          <a:xfrm>
            <a:off x="5029248" y="2977858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436F2B5-5C1C-38E0-CD50-B5491A0A5807}"/>
              </a:ext>
            </a:extLst>
          </p:cNvPr>
          <p:cNvSpPr/>
          <p:nvPr/>
        </p:nvSpPr>
        <p:spPr>
          <a:xfrm>
            <a:off x="4989836" y="395405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4934316-2A36-36A3-C153-DF90A6CD458C}"/>
              </a:ext>
            </a:extLst>
          </p:cNvPr>
          <p:cNvSpPr/>
          <p:nvPr/>
        </p:nvSpPr>
        <p:spPr>
          <a:xfrm>
            <a:off x="5001228" y="4884770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018CBB-2DAF-DDDB-9525-11C7AC1A1E61}"/>
              </a:ext>
            </a:extLst>
          </p:cNvPr>
          <p:cNvSpPr txBox="1"/>
          <p:nvPr/>
        </p:nvSpPr>
        <p:spPr>
          <a:xfrm>
            <a:off x="5192147" y="3146432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перспективные инвестиционные проекты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1197C2-8543-04F7-253F-5AC791FBE756}"/>
              </a:ext>
            </a:extLst>
          </p:cNvPr>
          <p:cNvSpPr txBox="1"/>
          <p:nvPr/>
        </p:nvSpPr>
        <p:spPr>
          <a:xfrm>
            <a:off x="5192147" y="4099023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приоритетные направления инвестиционного развития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52A630D-AD58-B3A1-C06F-A08C9FFDDC5F}"/>
              </a:ext>
            </a:extLst>
          </p:cNvPr>
          <p:cNvSpPr txBox="1"/>
          <p:nvPr/>
        </p:nvSpPr>
        <p:spPr>
          <a:xfrm>
            <a:off x="5199328" y="5055497"/>
            <a:ext cx="37269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ED8EA3B-BFDB-2A7C-65CE-2D1686F7B4BB}"/>
              </a:ext>
            </a:extLst>
          </p:cNvPr>
          <p:cNvSpPr txBox="1"/>
          <p:nvPr/>
        </p:nvSpPr>
        <p:spPr>
          <a:xfrm>
            <a:off x="874406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AB71AED-6EBA-39ED-7131-75B3405E2009}"/>
              </a:ext>
            </a:extLst>
          </p:cNvPr>
          <p:cNvSpPr txBox="1"/>
          <p:nvPr/>
        </p:nvSpPr>
        <p:spPr>
          <a:xfrm>
            <a:off x="874404" y="2306182"/>
            <a:ext cx="269835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 В АФАНАСЬЕВСКОМ МУНИЦИПАЛЬНОМ ОКРУГЕ                            ДЛЯ УВЕЛИЧЕНИЯ ПОТОКА ЧАСТНЫХ ИНВЕСТИЦИИ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В яблочко со сплошной заливкой">
            <a:extLst>
              <a:ext uri="{FF2B5EF4-FFF2-40B4-BE49-F238E27FC236}">
                <a16:creationId xmlns:a16="http://schemas.microsoft.com/office/drawing/2014/main" xmlns="" id="{C5223B8D-A658-AC61-BC22-81182E92FA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42231" y="1638617"/>
            <a:ext cx="360000" cy="360000"/>
          </a:xfrm>
          <a:prstGeom prst="rect">
            <a:avLst/>
          </a:prstGeom>
        </p:spPr>
      </p:pic>
      <p:pic>
        <p:nvPicPr>
          <p:cNvPr id="47" name="Рисунок 4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F7695287-FEBE-E10C-0F82-16ED8046ED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16607" y="3128171"/>
            <a:ext cx="360000" cy="360000"/>
          </a:xfrm>
          <a:prstGeom prst="rect">
            <a:avLst/>
          </a:prstGeom>
        </p:spPr>
      </p:pic>
      <p:pic>
        <p:nvPicPr>
          <p:cNvPr id="48" name="Рисунок 47" descr="Переместить со сплошной заливкой">
            <a:extLst>
              <a:ext uri="{FF2B5EF4-FFF2-40B4-BE49-F238E27FC236}">
                <a16:creationId xmlns:a16="http://schemas.microsoft.com/office/drawing/2014/main" xmlns="" id="{1D163E46-56AE-0787-9A7F-860B5ACA0E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08904" y="4137278"/>
            <a:ext cx="360000" cy="360000"/>
          </a:xfrm>
          <a:prstGeom prst="rect">
            <a:avLst/>
          </a:prstGeom>
        </p:spPr>
      </p:pic>
      <p:pic>
        <p:nvPicPr>
          <p:cNvPr id="51" name="Рисунок 50" descr="Мишень со сплошной заливкой">
            <a:extLst>
              <a:ext uri="{FF2B5EF4-FFF2-40B4-BE49-F238E27FC236}">
                <a16:creationId xmlns:a16="http://schemas.microsoft.com/office/drawing/2014/main" xmlns="" id="{D6AC9857-010C-5B7B-3518-1049205D9D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57161" y="2205313"/>
            <a:ext cx="360000" cy="360000"/>
          </a:xfrm>
          <a:prstGeom prst="rect">
            <a:avLst/>
          </a:prstGeom>
        </p:spPr>
      </p:pic>
      <p:pic>
        <p:nvPicPr>
          <p:cNvPr id="53" name="Рисунок 52" descr="Документ со сплошной заливкой">
            <a:extLst>
              <a:ext uri="{FF2B5EF4-FFF2-40B4-BE49-F238E27FC236}">
                <a16:creationId xmlns:a16="http://schemas.microsoft.com/office/drawing/2014/main" xmlns="" id="{4EA49418-3DF4-08F4-73BF-1C3DE1F508D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990725" y="5034051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B8FF98-2C77-A1B9-E7C3-E0AC36C735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80323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C864A68-2B3B-171C-EA5F-BD6100359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24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62DE3EF-92F1-3DE0-AB7F-29BDCCA9BC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>
          <a:xfrm>
            <a:off x="681947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4300D639-C904-69D7-B559-6526BBD8BF22}"/>
              </a:ext>
            </a:extLst>
          </p:cNvPr>
          <p:cNvSpPr/>
          <p:nvPr/>
        </p:nvSpPr>
        <p:spPr>
          <a:xfrm>
            <a:off x="6819476" y="1400483"/>
            <a:ext cx="2951999" cy="775597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ДАЛЬНЕЙШЕМУ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РАЗВИТИЮ ОКРУГА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401298B0-D3C5-1AF2-E821-0BAA8B7488A9}"/>
              </a:ext>
            </a:extLst>
          </p:cNvPr>
          <p:cNvSpPr/>
          <p:nvPr/>
        </p:nvSpPr>
        <p:spPr>
          <a:xfrm>
            <a:off x="3723246" y="1400482"/>
            <a:ext cx="2951999" cy="77559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D3C76B-E706-19D5-D5D1-9944E4525C7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3432596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ОТКРЫТЫХ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6906" y="2567323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официальной статистики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Кировстат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77CFE7E1-B630-D3F0-43DC-C599BF4D6A9C}"/>
              </a:ext>
            </a:extLst>
          </p:cNvPr>
          <p:cNvSpPr/>
          <p:nvPr/>
        </p:nvSpPr>
        <p:spPr>
          <a:xfrm>
            <a:off x="3715186" y="3693309"/>
            <a:ext cx="2966400" cy="791442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Афанасьевского МО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275B563B-C26F-02B6-8075-06E4EB4AEDA4}"/>
              </a:ext>
            </a:extLst>
          </p:cNvPr>
          <p:cNvSpPr/>
          <p:nvPr/>
        </p:nvSpPr>
        <p:spPr>
          <a:xfrm>
            <a:off x="3715186" y="489073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 сообщества                  местного населения в популярных социальных сетях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Вконтакте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Одноклассники) </a:t>
            </a: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42409" y="2762619"/>
            <a:ext cx="360000" cy="360000"/>
          </a:xfrm>
          <a:prstGeom prst="rect">
            <a:avLst/>
          </a:prstGeom>
        </p:spPr>
      </p:pic>
      <p:pic>
        <p:nvPicPr>
          <p:cNvPr id="66" name="Рисунок 65" descr="Интернет со сплошной заливкой">
            <a:extLst>
              <a:ext uri="{FF2B5EF4-FFF2-40B4-BE49-F238E27FC236}">
                <a16:creationId xmlns:a16="http://schemas.microsoft.com/office/drawing/2014/main" xmlns="" id="{C829C64A-EC90-6E62-8E6B-B5C47D149E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42409" y="5070737"/>
            <a:ext cx="360000" cy="360000"/>
          </a:xfrm>
          <a:prstGeom prst="rect">
            <a:avLst/>
          </a:prstGeom>
        </p:spPr>
      </p:pic>
      <p:pic>
        <p:nvPicPr>
          <p:cNvPr id="72" name="Рисунок 71" descr="Ноутбук со сплошной заливкой">
            <a:extLst>
              <a:ext uri="{FF2B5EF4-FFF2-40B4-BE49-F238E27FC236}">
                <a16:creationId xmlns:a16="http://schemas.microsoft.com/office/drawing/2014/main" xmlns="" id="{9EF7A1AE-5B19-FBF1-8D85-E2776D9877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42409" y="3855013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НАПРЯМУЮ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ПРЕДСТАВИТЕЛЕЙ БИЗНЕСА                      И МУНИЦИПАЛИТЕТА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46C7D380-99BD-0395-8672-0EACA67DC888}"/>
              </a:ext>
            </a:extLst>
          </p:cNvPr>
          <p:cNvSpPr/>
          <p:nvPr/>
        </p:nvSpPr>
        <p:spPr>
          <a:xfrm>
            <a:off x="6821196" y="5121785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Онлайн-опрос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местных компаний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Запрос социально-экономических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других показателей у представителей</a:t>
            </a:r>
            <a:endParaRPr kumimoji="0" lang="en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муниципалитета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799692" y="3217566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представителями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муниципалитета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8EF62D1D-54BD-ACBC-192A-A9D14FEA8C41}"/>
              </a:ext>
            </a:extLst>
          </p:cNvPr>
          <p:cNvSpPr/>
          <p:nvPr/>
        </p:nvSpPr>
        <p:spPr>
          <a:xfrm>
            <a:off x="6799692" y="414990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представителями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крупнейших компаний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Рисунок 83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2D809761-295D-EBD4-59C5-EC9F8D7F58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46700" y="2482560"/>
            <a:ext cx="360000" cy="360000"/>
          </a:xfrm>
          <a:prstGeom prst="rect">
            <a:avLst/>
          </a:prstGeom>
        </p:spPr>
      </p:pic>
      <p:pic>
        <p:nvPicPr>
          <p:cNvPr id="89" name="Рисунок 88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28172983-00C4-9D74-705B-BCF140DF04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46700" y="5301785"/>
            <a:ext cx="360000" cy="360000"/>
          </a:xfrm>
          <a:prstGeom prst="rect">
            <a:avLst/>
          </a:prstGeom>
        </p:spPr>
      </p:pic>
      <p:pic>
        <p:nvPicPr>
          <p:cNvPr id="93" name="Рисунок 9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7BCEDE66-9EB8-B2E9-C1F3-BC5216C55F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40199" y="4299367"/>
            <a:ext cx="360000" cy="360000"/>
          </a:xfrm>
          <a:prstGeom prst="rect">
            <a:avLst/>
          </a:prstGeom>
        </p:spPr>
      </p:pic>
      <p:pic>
        <p:nvPicPr>
          <p:cNvPr id="95" name="Рисунок 94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B00B3E86-8758-EC50-AB37-56362EAD97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40199" y="3428036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7A2683-7003-BF9E-F7F8-75D8D09B112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71240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4847050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ОТ-АНАЛИЗ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46C7D380-99BD-0395-8672-0EACA67DC888}"/>
              </a:ext>
            </a:extLst>
          </p:cNvPr>
          <p:cNvSpPr/>
          <p:nvPr/>
        </p:nvSpPr>
        <p:spPr>
          <a:xfrm>
            <a:off x="4804841" y="474253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Нахождение влияния одних факторов на другие и какую выгоду МО может от них получить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4848770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внутренней и внешней среды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4847050" y="310087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Разделения факторов на сильные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слабые стороны, возможности              и угрозы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8EF62D1D-54BD-ACBC-192A-A9D14FEA8C41}"/>
              </a:ext>
            </a:extLst>
          </p:cNvPr>
          <p:cNvSpPr/>
          <p:nvPr/>
        </p:nvSpPr>
        <p:spPr>
          <a:xfrm>
            <a:off x="4847050" y="3907449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факторов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C8BED9-B458-1506-7EB6-E2F233804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2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09B87F07-F81C-9291-428A-34CE6C689DDF}"/>
              </a:ext>
            </a:extLst>
          </p:cNvPr>
          <p:cNvSpPr/>
          <p:nvPr/>
        </p:nvSpPr>
        <p:spPr>
          <a:xfrm>
            <a:off x="4804841" y="5609962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стратегии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для укрепления позиций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Рисунок 27" descr="Приблизить со сплошной заливкой">
            <a:extLst>
              <a:ext uri="{FF2B5EF4-FFF2-40B4-BE49-F238E27FC236}">
                <a16:creationId xmlns:a16="http://schemas.microsoft.com/office/drawing/2014/main" xmlns="" id="{F3BF6E43-B60A-AAEA-28AB-CE77530087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90821" y="4950524"/>
            <a:ext cx="360000" cy="360000"/>
          </a:xfrm>
          <a:prstGeom prst="rect">
            <a:avLst/>
          </a:prstGeom>
        </p:spPr>
      </p:pic>
      <p:pic>
        <p:nvPicPr>
          <p:cNvPr id="34" name="Рисунок 33" descr="Контрольный список со сплошной заливкой">
            <a:extLst>
              <a:ext uri="{FF2B5EF4-FFF2-40B4-BE49-F238E27FC236}">
                <a16:creationId xmlns:a16="http://schemas.microsoft.com/office/drawing/2014/main" xmlns="" id="{859BB9BA-619E-5253-3F5C-CED4269DD1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54412" y="5769904"/>
            <a:ext cx="360000" cy="360000"/>
          </a:xfrm>
          <a:prstGeom prst="rect">
            <a:avLst/>
          </a:prstGeom>
        </p:spPr>
      </p:pic>
      <p:pic>
        <p:nvPicPr>
          <p:cNvPr id="36" name="Рисунок 35" descr="Значок &quot;Создать&quot; со сплошной заливкой">
            <a:extLst>
              <a:ext uri="{FF2B5EF4-FFF2-40B4-BE49-F238E27FC236}">
                <a16:creationId xmlns:a16="http://schemas.microsoft.com/office/drawing/2014/main" xmlns="" id="{782505D0-359D-4D95-666F-4FEF4126FB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90821" y="4087449"/>
            <a:ext cx="360000" cy="360000"/>
          </a:xfrm>
          <a:prstGeom prst="rect">
            <a:avLst/>
          </a:prstGeom>
        </p:spPr>
      </p:pic>
      <p:pic>
        <p:nvPicPr>
          <p:cNvPr id="39" name="Рисунок 38" descr="Запрещено со сплошной заливкой">
            <a:extLst>
              <a:ext uri="{FF2B5EF4-FFF2-40B4-BE49-F238E27FC236}">
                <a16:creationId xmlns:a16="http://schemas.microsoft.com/office/drawing/2014/main" xmlns="" id="{C4563211-A5C7-578C-64BA-76B4DA86F5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290821" y="2484173"/>
            <a:ext cx="360000" cy="360000"/>
          </a:xfrm>
          <a:prstGeom prst="rect">
            <a:avLst/>
          </a:prstGeom>
        </p:spPr>
      </p:pic>
      <p:pic>
        <p:nvPicPr>
          <p:cNvPr id="44" name="Рисунок 43" descr="Свернуть со сплошной заливкой">
            <a:extLst>
              <a:ext uri="{FF2B5EF4-FFF2-40B4-BE49-F238E27FC236}">
                <a16:creationId xmlns:a16="http://schemas.microsoft.com/office/drawing/2014/main" xmlns="" id="{39A652BC-7D1E-6C47-D5B2-AC7706CD62B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331323" y="33214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C083A3-1973-DF21-877A-E483CD86C2E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606842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4E623-6A48-FFAD-9CC5-8201473937F7}"/>
              </a:ext>
            </a:extLst>
          </p:cNvPr>
          <p:cNvSpPr txBox="1"/>
          <p:nvPr/>
        </p:nvSpPr>
        <p:spPr>
          <a:xfrm>
            <a:off x="3710033" y="1622920"/>
            <a:ext cx="29896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7E3135-6C85-E5C6-0AE1-5EB6FA050E43}"/>
              </a:ext>
            </a:extLst>
          </p:cNvPr>
          <p:cNvSpPr txBox="1"/>
          <p:nvPr/>
        </p:nvSpPr>
        <p:spPr>
          <a:xfrm>
            <a:off x="6817610" y="1535429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ТЕКУЩИХ ПРОБЛЕМ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5427" y="2809372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Описание текущих проектов МО, которые реализуются и планируются к реализации как администрацией, так и бизнесом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18DE46D1-F8EA-37D3-7B6F-1DE5D9B0D646}"/>
              </a:ext>
            </a:extLst>
          </p:cNvPr>
          <p:cNvSpPr/>
          <p:nvPr/>
        </p:nvSpPr>
        <p:spPr>
          <a:xfrm>
            <a:off x="3710033" y="4161602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траектории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 потенциала развития МО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ближайшие годы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42409" y="2984456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6977" y="281378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проблемных зон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слабых сторон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803209" y="4161602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предложений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улучшению текущей ситуации              в округе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7979AA-DBC7-3E28-46F4-B1514A4FA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>
          <a:xfrm>
            <a:off x="62701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71CD93-B111-0810-621D-4074C1D22AF4}"/>
              </a:ext>
            </a:extLst>
          </p:cNvPr>
          <p:cNvSpPr txBox="1"/>
          <p:nvPr/>
        </p:nvSpPr>
        <p:spPr>
          <a:xfrm>
            <a:off x="627016" y="1525280"/>
            <a:ext cx="29519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ДАЛЬНЕЙШЕМУ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Документ со сплошной заливкой">
            <a:extLst>
              <a:ext uri="{FF2B5EF4-FFF2-40B4-BE49-F238E27FC236}">
                <a16:creationId xmlns:a16="http://schemas.microsoft.com/office/drawing/2014/main" xmlns="" id="{3471EA53-82BB-6F31-05FF-3ACB9C551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43785" y="4343652"/>
            <a:ext cx="360000" cy="360000"/>
          </a:xfrm>
          <a:prstGeom prst="rect">
            <a:avLst/>
          </a:prstGeom>
        </p:spPr>
      </p:pic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88C3175F-2310-58F0-903B-2A3FE80F0B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43785" y="3026766"/>
            <a:ext cx="360000" cy="360000"/>
          </a:xfrm>
          <a:prstGeom prst="rect">
            <a:avLst/>
          </a:prstGeom>
        </p:spPr>
      </p:pic>
      <p:pic>
        <p:nvPicPr>
          <p:cNvPr id="17" name="Рисунок 16" descr="Схема с ветвлением со сплошной заливкой">
            <a:extLst>
              <a:ext uri="{FF2B5EF4-FFF2-40B4-BE49-F238E27FC236}">
                <a16:creationId xmlns:a16="http://schemas.microsoft.com/office/drawing/2014/main" xmlns="" id="{7C84FF55-F627-1CC6-4CA9-123FA451BF2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42409" y="4372368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685546-9BF1-9E2B-0C3F-3CD32EE991B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92871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627015" y="4047524"/>
            <a:ext cx="2419677" cy="1182867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2023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58231" y="1864279"/>
            <a:ext cx="195356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Афанасьево, 2023 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826896" y="257959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1292130" y="265653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 км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851405" y="2911248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МО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5C67D58-65B0-BABF-EC03-A08117CDCF5F}"/>
              </a:ext>
            </a:extLst>
          </p:cNvPr>
          <p:cNvSpPr txBox="1"/>
          <p:nvPr/>
        </p:nvSpPr>
        <p:spPr>
          <a:xfrm>
            <a:off x="3779696" y="2656536"/>
            <a:ext cx="77145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91401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сельских населённых пунктов, 2023 г.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821550" y="4132809"/>
            <a:ext cx="11483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826895" y="4555355"/>
            <a:ext cx="175420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автомобильная дорога федерального значения Р-243 «Кострома – Шарья – Киров – Пермь»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334DEC60-4596-7546-82CF-16EB7993E4E7}"/>
              </a:ext>
            </a:extLst>
          </p:cNvPr>
          <p:cNvSpPr/>
          <p:nvPr/>
        </p:nvSpPr>
        <p:spPr>
          <a:xfrm>
            <a:off x="3194265" y="4066994"/>
            <a:ext cx="2404245" cy="112699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6E86D3-C60C-F8B4-9BCE-E384B0CF5CF1}"/>
              </a:ext>
            </a:extLst>
          </p:cNvPr>
          <p:cNvSpPr txBox="1"/>
          <p:nvPr/>
        </p:nvSpPr>
        <p:spPr>
          <a:xfrm>
            <a:off x="3358230" y="4110772"/>
            <a:ext cx="10086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EC816E-E458-34AF-82E9-E325D2EA6F15}"/>
              </a:ext>
            </a:extLst>
          </p:cNvPr>
          <p:cNvSpPr txBox="1"/>
          <p:nvPr/>
        </p:nvSpPr>
        <p:spPr>
          <a:xfrm>
            <a:off x="3358232" y="4555355"/>
            <a:ext cx="195357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BAD4BC-722C-8F18-6F6A-EE9A29BE3239}"/>
              </a:ext>
            </a:extLst>
          </p:cNvPr>
          <p:cNvSpPr txBox="1"/>
          <p:nvPr/>
        </p:nvSpPr>
        <p:spPr>
          <a:xfrm>
            <a:off x="3358230" y="4534762"/>
            <a:ext cx="178729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ближайшая ж/д станция «Стальная» Кировского отделения Горьковской железной дороги в г. Омутнинске </a:t>
            </a: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CC153910-9A00-1ED6-0150-93643BD15075}"/>
              </a:ext>
            </a:extLst>
          </p:cNvPr>
          <p:cNvSpPr/>
          <p:nvPr/>
        </p:nvSpPr>
        <p:spPr>
          <a:xfrm>
            <a:off x="7719178" y="1579606"/>
            <a:ext cx="1883217" cy="767354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9B8D4F8-974D-916F-EA33-6B76CEC24AD0}"/>
              </a:ext>
            </a:extLst>
          </p:cNvPr>
          <p:cNvSpPr txBox="1"/>
          <p:nvPr/>
        </p:nvSpPr>
        <p:spPr>
          <a:xfrm>
            <a:off x="7883733" y="1724981"/>
            <a:ext cx="97838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BF275FE-C06F-2361-00A3-02D9CC96B055}"/>
              </a:ext>
            </a:extLst>
          </p:cNvPr>
          <p:cNvSpPr txBox="1"/>
          <p:nvPr/>
        </p:nvSpPr>
        <p:spPr>
          <a:xfrm>
            <a:off x="9045976" y="1724981"/>
            <a:ext cx="13934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E6D39AA-06D3-45BE-1A99-B17FAC3D08F1}"/>
              </a:ext>
            </a:extLst>
          </p:cNvPr>
          <p:cNvSpPr txBox="1"/>
          <p:nvPr/>
        </p:nvSpPr>
        <p:spPr>
          <a:xfrm>
            <a:off x="7883733" y="1914872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твёрдым покрытием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7D25AF0-1546-C8DF-C77F-68C55B67D701}"/>
              </a:ext>
            </a:extLst>
          </p:cNvPr>
          <p:cNvSpPr txBox="1"/>
          <p:nvPr/>
        </p:nvSpPr>
        <p:spPr>
          <a:xfrm>
            <a:off x="7883733" y="2072155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нормам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2E24003-3C15-6C85-2453-9738E74A9B48}"/>
              </a:ext>
            </a:extLst>
          </p:cNvPr>
          <p:cNvSpPr txBox="1"/>
          <p:nvPr/>
        </p:nvSpPr>
        <p:spPr>
          <a:xfrm>
            <a:off x="9045976" y="1914997"/>
            <a:ext cx="205840" cy="107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45624E6-9652-DE1D-9E59-D2CD8C415DE0}"/>
              </a:ext>
            </a:extLst>
          </p:cNvPr>
          <p:cNvSpPr txBox="1"/>
          <p:nvPr/>
        </p:nvSpPr>
        <p:spPr>
          <a:xfrm>
            <a:off x="9045976" y="2072279"/>
            <a:ext cx="2058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41C12DFB-5429-A539-17F1-5A011F98CD15}"/>
              </a:ext>
            </a:extLst>
          </p:cNvPr>
          <p:cNvCxnSpPr/>
          <p:nvPr/>
        </p:nvCxnSpPr>
        <p:spPr>
          <a:xfrm>
            <a:off x="8955546" y="1724981"/>
            <a:ext cx="0" cy="477852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013" y="2492336"/>
            <a:ext cx="3755382" cy="32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D84C0EFA-ABA5-6E13-FD8E-3B66EAED5F92}"/>
              </a:ext>
            </a:extLst>
          </p:cNvPr>
          <p:cNvSpPr/>
          <p:nvPr/>
        </p:nvSpPr>
        <p:spPr>
          <a:xfrm>
            <a:off x="627017" y="2283661"/>
            <a:ext cx="4497842" cy="4024162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FD79DC35-2D8E-38F0-B733-EA31C9CDCE08}"/>
              </a:ext>
            </a:extLst>
          </p:cNvPr>
          <p:cNvSpPr/>
          <p:nvPr/>
        </p:nvSpPr>
        <p:spPr>
          <a:xfrm>
            <a:off x="5289754" y="2283659"/>
            <a:ext cx="4497841" cy="4024163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BCF4219-A638-B09A-18FC-D8C6933BF4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157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EA6252C-9F8C-5F98-8E93-EE91BFC012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893" y="2700958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АФАНАСЬЕВСКОГО МУНИЦИПАЛЬНОГО ОКРУГА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40DCB-4C31-03F5-B5B8-282F39AA97FE}"/>
              </a:ext>
            </a:extLst>
          </p:cNvPr>
          <p:cNvSpPr txBox="1"/>
          <p:nvPr/>
        </p:nvSpPr>
        <p:spPr>
          <a:xfrm>
            <a:off x="1830863" y="4048601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ТУТЫНИНА ЛЮДМИЛА ВЛАДИМИРОВНА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1830863" y="4494142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муниципального округа по экономике и финансам, начальник финансового управления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976251-BD4D-13F1-EFD4-B46D4764B256}"/>
              </a:ext>
            </a:extLst>
          </p:cNvPr>
          <p:cNvSpPr txBox="1"/>
          <p:nvPr/>
        </p:nvSpPr>
        <p:spPr>
          <a:xfrm>
            <a:off x="6440674" y="4066219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БУЗМАКОВА МАРИЯ ЛЕОНИДОВНА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022D57-D8A2-B1D0-233D-597BE273DF86}"/>
              </a:ext>
            </a:extLst>
          </p:cNvPr>
          <p:cNvSpPr txBox="1"/>
          <p:nvPr/>
        </p:nvSpPr>
        <p:spPr>
          <a:xfrm>
            <a:off x="6432877" y="4496473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экономического развития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A12F499E-F54D-B300-3108-B922DB39BF1B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D9CDDB-E9D5-565C-BD28-8C61EB0F6DF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50677E5-2101-77A4-EFEC-265E3C50B1B4}"/>
              </a:ext>
            </a:extLst>
          </p:cNvPr>
          <p:cNvGrpSpPr/>
          <p:nvPr/>
        </p:nvGrpSpPr>
        <p:grpSpPr>
          <a:xfrm>
            <a:off x="872803" y="1607193"/>
            <a:ext cx="304522" cy="408045"/>
            <a:chOff x="9206972" y="323924"/>
            <a:chExt cx="315504" cy="42276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8FD74E9E-F3FB-A581-6E2E-D4C124D34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972" y="323924"/>
              <a:ext cx="315504" cy="42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6E2BDA17-56F8-0A4D-B44A-E0EB3A60B85A}"/>
                </a:ext>
              </a:extLst>
            </p:cNvPr>
            <p:cNvSpPr/>
            <p:nvPr/>
          </p:nvSpPr>
          <p:spPr>
            <a:xfrm>
              <a:off x="9220874" y="349250"/>
              <a:ext cx="291314" cy="346075"/>
            </a:xfrm>
            <a:prstGeom prst="rect">
              <a:avLst/>
            </a:prstGeom>
            <a:solidFill>
              <a:srgbClr val="F2F0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037AEF-5B57-A3F5-14D4-D8F00DE6B103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МО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73" y="1594629"/>
            <a:ext cx="365475" cy="4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3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4C28617D-4D95-E2FA-333B-B1513E787706}"/>
              </a:ext>
            </a:extLst>
          </p:cNvPr>
          <p:cNvSpPr/>
          <p:nvPr/>
        </p:nvSpPr>
        <p:spPr>
          <a:xfrm>
            <a:off x="3715185" y="2283659"/>
            <a:ext cx="2968120" cy="402416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DAD387B8-BA62-7204-B650-0F61E31018F9}"/>
              </a:ext>
            </a:extLst>
          </p:cNvPr>
          <p:cNvSpPr/>
          <p:nvPr/>
        </p:nvSpPr>
        <p:spPr>
          <a:xfrm>
            <a:off x="627016" y="2283658"/>
            <a:ext cx="2951999" cy="4024165"/>
          </a:xfrm>
          <a:prstGeom prst="roundRect">
            <a:avLst>
              <a:gd name="adj" fmla="val 654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302574CC-A14D-5C5E-36E6-B66E0E525D57}"/>
              </a:ext>
            </a:extLst>
          </p:cNvPr>
          <p:cNvSpPr/>
          <p:nvPr/>
        </p:nvSpPr>
        <p:spPr>
          <a:xfrm>
            <a:off x="6819476" y="2283659"/>
            <a:ext cx="2968120" cy="402416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АФАНАСЬЕВСКОГО МУНИЦИПАЛЬНОГО ОКРУГА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2FEE9D1-2C75-CCFF-4CA2-4712B088E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1619" y="2700958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9601138-9757-9BD8-94D1-E6E20482E0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113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40DCB-4C31-03F5-B5B8-282F39AA97FE}"/>
              </a:ext>
            </a:extLst>
          </p:cNvPr>
          <p:cNvSpPr txBox="1"/>
          <p:nvPr/>
        </p:nvSpPr>
        <p:spPr>
          <a:xfrm>
            <a:off x="1000819" y="4070631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ПОТАПОВА ЕКАТЕРИНА АНАТОЛЬЕВНА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1000819" y="4494142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экономического развития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976251-BD4D-13F1-EFD4-B46D4764B256}"/>
              </a:ext>
            </a:extLst>
          </p:cNvPr>
          <p:cNvSpPr txBox="1"/>
          <p:nvPr/>
        </p:nvSpPr>
        <p:spPr>
          <a:xfrm>
            <a:off x="7162603" y="4051403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ПОТАШОВА ЛЮДМИЛА ИВАНОВНА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022D57-D8A2-B1D0-233D-597BE273DF86}"/>
              </a:ext>
            </a:extLst>
          </p:cNvPr>
          <p:cNvSpPr txBox="1"/>
          <p:nvPr/>
        </p:nvSpPr>
        <p:spPr>
          <a:xfrm>
            <a:off x="7162603" y="4496473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по экономическому развитию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AAA5EB-7999-2C2F-E6D1-16928D1FB9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240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79E421-4E65-F2A1-6040-7A4D2FE23B02}"/>
              </a:ext>
            </a:extLst>
          </p:cNvPr>
          <p:cNvSpPr txBox="1"/>
          <p:nvPr/>
        </p:nvSpPr>
        <p:spPr>
          <a:xfrm>
            <a:off x="4074871" y="406388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ШАБАЛИНА СВЕТЛАНА ВЛАДИМИРОВНА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9727CE-117D-5450-2ED5-3033E49055E2}"/>
              </a:ext>
            </a:extLst>
          </p:cNvPr>
          <p:cNvSpPr txBox="1"/>
          <p:nvPr/>
        </p:nvSpPr>
        <p:spPr>
          <a:xfrm>
            <a:off x="4057224" y="4494142"/>
            <a:ext cx="219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заведующего отделом строительства, архитектуры и земельно-имущественных отношений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E4441750-57E1-689E-A21F-EFF14EB3ABC5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F7EE59-6332-A2AB-1CDA-C43FA2E8BE9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6929D44-8320-669F-79F4-DE2900A1CFDA}"/>
              </a:ext>
            </a:extLst>
          </p:cNvPr>
          <p:cNvGrpSpPr/>
          <p:nvPr/>
        </p:nvGrpSpPr>
        <p:grpSpPr>
          <a:xfrm>
            <a:off x="872803" y="1607193"/>
            <a:ext cx="304522" cy="408045"/>
            <a:chOff x="9206972" y="323924"/>
            <a:chExt cx="315504" cy="42276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B4A6B507-8FF1-0510-DC7B-072D419D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972" y="323924"/>
              <a:ext cx="315504" cy="42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34E9F62-C347-78F4-8032-B89DD0C3779D}"/>
                </a:ext>
              </a:extLst>
            </p:cNvPr>
            <p:cNvSpPr/>
            <p:nvPr/>
          </p:nvSpPr>
          <p:spPr>
            <a:xfrm>
              <a:off x="9220874" y="349250"/>
              <a:ext cx="291314" cy="346075"/>
            </a:xfrm>
            <a:prstGeom prst="rect">
              <a:avLst/>
            </a:prstGeom>
            <a:solidFill>
              <a:srgbClr val="F2F0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4E5D66-69CC-1186-C390-8BB609E5FF7D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МО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73" y="1594629"/>
            <a:ext cx="365475" cy="4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99521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сбора информации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D78E57B3-36F0-8C5A-993D-3D5CDFB7B6D0}"/>
              </a:ext>
            </a:extLst>
          </p:cNvPr>
          <p:cNvSpPr/>
          <p:nvPr/>
        </p:nvSpPr>
        <p:spPr>
          <a:xfrm>
            <a:off x="2729282" y="1299759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32EFCF94-E42F-D49D-3245-7AEA00089323}"/>
              </a:ext>
            </a:extLst>
          </p:cNvPr>
          <p:cNvSpPr/>
          <p:nvPr/>
        </p:nvSpPr>
        <p:spPr>
          <a:xfrm>
            <a:off x="2875934" y="5631852"/>
            <a:ext cx="4497842" cy="780627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проблем и преимуществ округа, а также потребностей бизнеса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A6935D2A-AAE5-ADAB-2C88-BCFC87D00B91}"/>
              </a:ext>
            </a:extLst>
          </p:cNvPr>
          <p:cNvSpPr/>
          <p:nvPr/>
        </p:nvSpPr>
        <p:spPr>
          <a:xfrm>
            <a:off x="5042019" y="2236207"/>
            <a:ext cx="2811566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38C26BD-1D3A-98EA-B187-447E69777C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89445" y="5850077"/>
            <a:ext cx="365554" cy="36555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36D7508-C0BA-E88E-89F7-097298CD629C}"/>
              </a:ext>
            </a:extLst>
          </p:cNvPr>
          <p:cNvSpPr txBox="1"/>
          <p:nvPr/>
        </p:nvSpPr>
        <p:spPr>
          <a:xfrm>
            <a:off x="5207306" y="2520583"/>
            <a:ext cx="2195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АНОНИМНЫЙ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ОПРОС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810CF56-CAF6-CFEA-714F-2B2201C7DDDA}"/>
              </a:ext>
            </a:extLst>
          </p:cNvPr>
          <p:cNvSpPr txBox="1"/>
          <p:nvPr/>
        </p:nvSpPr>
        <p:spPr>
          <a:xfrm>
            <a:off x="6003628" y="314351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47A37C8-0458-75C8-8033-5DEA9D4AA82B}"/>
              </a:ext>
            </a:extLst>
          </p:cNvPr>
          <p:cNvSpPr txBox="1"/>
          <p:nvPr/>
        </p:nvSpPr>
        <p:spPr>
          <a:xfrm>
            <a:off x="5982471" y="3561793"/>
            <a:ext cx="824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3D8021D-4233-9C78-5EAB-4DEC57477B45}"/>
              </a:ext>
            </a:extLst>
          </p:cNvPr>
          <p:cNvSpPr txBox="1"/>
          <p:nvPr/>
        </p:nvSpPr>
        <p:spPr>
          <a:xfrm>
            <a:off x="5880763" y="4117570"/>
            <a:ext cx="1274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МАЛЫЕ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C1376AF3-DD39-9D89-4666-3E4FC829A6F7}"/>
              </a:ext>
            </a:extLst>
          </p:cNvPr>
          <p:cNvCxnSpPr>
            <a:cxnSpLocks/>
          </p:cNvCxnSpPr>
          <p:nvPr/>
        </p:nvCxnSpPr>
        <p:spPr>
          <a:xfrm>
            <a:off x="5502506" y="3980596"/>
            <a:ext cx="9121" cy="760095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ортфель со сплошной заливкой">
            <a:extLst>
              <a:ext uri="{FF2B5EF4-FFF2-40B4-BE49-F238E27FC236}">
                <a16:creationId xmlns:a16="http://schemas.microsoft.com/office/drawing/2014/main" xmlns="" id="{92BED113-BA2D-8BDD-62FF-46D8C7AED9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29445" y="1507557"/>
            <a:ext cx="360000" cy="360000"/>
          </a:xfrm>
          <a:prstGeom prst="rect">
            <a:avLst/>
          </a:prstGeom>
        </p:spPr>
      </p:pic>
      <p:pic>
        <p:nvPicPr>
          <p:cNvPr id="6" name="Рисунок 5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7DC53372-842E-F7F0-F8DE-F6E5AD9266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224683" y="1630097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A5A40-5A84-74A9-6EFF-40C78281BEE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BA19B2A8-7E6D-4C86-13F9-15D2E361B4EA}"/>
              </a:ext>
            </a:extLst>
          </p:cNvPr>
          <p:cNvSpPr/>
          <p:nvPr/>
        </p:nvSpPr>
        <p:spPr>
          <a:xfrm>
            <a:off x="1880075" y="2326818"/>
            <a:ext cx="2847422" cy="3016334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АФАНАСЬЕВСКОЕ РАЙОННОЕ ПОТРЕБИТЕЛЬСКОЕ ОБЩЕСТВО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«АГРОФИРМА «ГОРДИНО»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БРАТЧИКОВ СЕРГЕЙ ЕВГЕНЬЕВИЧ  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AA6BA8E-0CAA-4800-A76B-2B69F6F15C04}"/>
              </a:ext>
            </a:extLst>
          </p:cNvPr>
          <p:cNvSpPr txBox="1"/>
          <p:nvPr/>
        </p:nvSpPr>
        <p:spPr>
          <a:xfrm>
            <a:off x="2204095" y="2520583"/>
            <a:ext cx="2195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810CF56-CAF6-CFEA-714F-2B2201C7DDDA}"/>
              </a:ext>
            </a:extLst>
          </p:cNvPr>
          <p:cNvSpPr txBox="1"/>
          <p:nvPr/>
        </p:nvSpPr>
        <p:spPr>
          <a:xfrm>
            <a:off x="2856873" y="3028694"/>
            <a:ext cx="3694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47A37C8-0458-75C8-8033-5DEA9D4AA82B}"/>
              </a:ext>
            </a:extLst>
          </p:cNvPr>
          <p:cNvSpPr txBox="1"/>
          <p:nvPr/>
        </p:nvSpPr>
        <p:spPr>
          <a:xfrm>
            <a:off x="2736498" y="3468048"/>
            <a:ext cx="824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78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74CEDE3-AA81-4A96-6AD7-46AAAB43C2FC}"/>
              </a:ext>
            </a:extLst>
          </p:cNvPr>
          <p:cNvSpPr/>
          <p:nvPr/>
        </p:nvSpPr>
        <p:spPr>
          <a:xfrm>
            <a:off x="7591598" y="2285991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EF1445-9C5F-5AF8-905B-564A656AA5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2817" y="2697743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4C748EC-2605-A9B4-D56B-2827537DEAE2}"/>
              </a:ext>
            </a:extLst>
          </p:cNvPr>
          <p:cNvSpPr/>
          <p:nvPr/>
        </p:nvSpPr>
        <p:spPr>
          <a:xfrm>
            <a:off x="5289755" y="2283661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AE96A54D-C92F-81CE-6CC2-44932DA3F03B}"/>
              </a:ext>
            </a:extLst>
          </p:cNvPr>
          <p:cNvSpPr/>
          <p:nvPr/>
        </p:nvSpPr>
        <p:spPr>
          <a:xfrm>
            <a:off x="2881005" y="1188130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(ИНТЕРВЬЮ)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06225" y="579574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99521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сбора информации</a:t>
            </a:r>
          </a:p>
        </p:txBody>
      </p:sp>
      <p:sp>
        <p:nvSpPr>
          <p:cNvPr id="12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02F1D900-6EA0-5665-EAAB-CB1B9C913B2B}"/>
              </a:ext>
            </a:extLst>
          </p:cNvPr>
          <p:cNvSpPr/>
          <p:nvPr/>
        </p:nvSpPr>
        <p:spPr>
          <a:xfrm>
            <a:off x="2622229" y="5597772"/>
            <a:ext cx="4497842" cy="780627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административных проблем                     и сильных сторон развития округа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Рисунок 1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6B05306-0EEB-EA77-5ED8-9D84163A5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9218" y="5805308"/>
            <a:ext cx="365554" cy="365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EAFA99-8EA3-4F32-A27D-4E88AE2D3536}"/>
              </a:ext>
            </a:extLst>
          </p:cNvPr>
          <p:cNvSpPr txBox="1"/>
          <p:nvPr/>
        </p:nvSpPr>
        <p:spPr>
          <a:xfrm>
            <a:off x="5289755" y="4082419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ХАРИН ВИТАЛИЙ ВАСИЛЬЕВИЧ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E9505A7-A6A0-FC66-D2B4-16282905A7F2}"/>
              </a:ext>
            </a:extLst>
          </p:cNvPr>
          <p:cNvSpPr txBox="1"/>
          <p:nvPr/>
        </p:nvSpPr>
        <p:spPr>
          <a:xfrm>
            <a:off x="5289755" y="4480558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муниципального округа по вопросам жизнеобеспечения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BF9EAB-EED8-0A0F-8097-1A41040D676D}"/>
              </a:ext>
            </a:extLst>
          </p:cNvPr>
          <p:cNvSpPr txBox="1"/>
          <p:nvPr/>
        </p:nvSpPr>
        <p:spPr>
          <a:xfrm>
            <a:off x="7591598" y="409247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БУЗМАКОВА СВЕТЛАНА НИКОЛАЕВНА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635141-EDC9-4E91-EE7A-A8E15C24AD61}"/>
              </a:ext>
            </a:extLst>
          </p:cNvPr>
          <p:cNvSpPr txBox="1"/>
          <p:nvPr/>
        </p:nvSpPr>
        <p:spPr>
          <a:xfrm>
            <a:off x="7591598" y="4482889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муниципального округа, начальник Афанасьевского территориального управления 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7DC53372-842E-F7F0-F8DE-F6E5AD9266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24683" y="1630097"/>
            <a:ext cx="360000" cy="36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E1A5A40-5A84-74A9-6EFF-40C78281BEE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94C748EC-2605-A9B4-D56B-2827537DEAE2}"/>
              </a:ext>
            </a:extLst>
          </p:cNvPr>
          <p:cNvSpPr/>
          <p:nvPr/>
        </p:nvSpPr>
        <p:spPr>
          <a:xfrm>
            <a:off x="2905768" y="2283661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882C55B-A3E5-46AB-E160-BCB8EC31D0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232" y="2697743"/>
            <a:ext cx="1302147" cy="1267318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329" y="2697743"/>
            <a:ext cx="1274174" cy="122567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0" y="2285995"/>
            <a:ext cx="2194750" cy="31397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14" y="2658176"/>
            <a:ext cx="1274174" cy="128049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3EAFA99-8EA3-4F32-A27D-4E88AE2D3536}"/>
              </a:ext>
            </a:extLst>
          </p:cNvPr>
          <p:cNvSpPr txBox="1"/>
          <p:nvPr/>
        </p:nvSpPr>
        <p:spPr>
          <a:xfrm>
            <a:off x="2949862" y="409247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ТУТЫНИНА ЛЮДМИЛА ВЛАДИМИРОВНА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3EAFA99-8EA3-4F32-A27D-4E88AE2D3536}"/>
              </a:ext>
            </a:extLst>
          </p:cNvPr>
          <p:cNvSpPr txBox="1"/>
          <p:nvPr/>
        </p:nvSpPr>
        <p:spPr>
          <a:xfrm>
            <a:off x="665674" y="409247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СЕРОЕВ АЛЕКСАНДР АНАНЬЕВИЧ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9505A7-A6A0-FC66-D2B4-16282905A7F2}"/>
              </a:ext>
            </a:extLst>
          </p:cNvPr>
          <p:cNvSpPr txBox="1"/>
          <p:nvPr/>
        </p:nvSpPr>
        <p:spPr>
          <a:xfrm>
            <a:off x="589501" y="4506699"/>
            <a:ext cx="219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 администрации муниципального округа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E9505A7-A6A0-FC66-D2B4-16282905A7F2}"/>
              </a:ext>
            </a:extLst>
          </p:cNvPr>
          <p:cNvSpPr txBox="1"/>
          <p:nvPr/>
        </p:nvSpPr>
        <p:spPr>
          <a:xfrm>
            <a:off x="2861674" y="4522428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муниципального округа по экономике и финансам, начальник финансового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970433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56E59B5D-3E38-BADA-DF40-F483FF350175}"/>
              </a:ext>
            </a:extLst>
          </p:cNvPr>
          <p:cNvSpPr/>
          <p:nvPr/>
        </p:nvSpPr>
        <p:spPr>
          <a:xfrm>
            <a:off x="3733462" y="1401546"/>
            <a:ext cx="2968120" cy="2948263"/>
          </a:xfrm>
          <a:prstGeom prst="roundRect">
            <a:avLst>
              <a:gd name="adj" fmla="val 63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AED28E4B-4C9B-EDA1-A133-4F6E183E8935}"/>
              </a:ext>
            </a:extLst>
          </p:cNvPr>
          <p:cNvSpPr/>
          <p:nvPr/>
        </p:nvSpPr>
        <p:spPr>
          <a:xfrm>
            <a:off x="627016" y="1401547"/>
            <a:ext cx="2995954" cy="2948262"/>
          </a:xfrm>
          <a:prstGeom prst="roundRect">
            <a:avLst>
              <a:gd name="adj" fmla="val 6261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ВЫБОРКА КОМПАНИЙ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ДЛЯ ОНЛАЙН-ОПРОСА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270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компаний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7254D348-821D-E792-0EB7-EC003E6AF949}"/>
              </a:ext>
            </a:extLst>
          </p:cNvPr>
          <p:cNvSpPr/>
          <p:nvPr/>
        </p:nvSpPr>
        <p:spPr>
          <a:xfrm>
            <a:off x="6819476" y="1401546"/>
            <a:ext cx="2968120" cy="2948263"/>
          </a:xfrm>
          <a:prstGeom prst="roundRect">
            <a:avLst>
              <a:gd name="adj" fmla="val 659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6A4766-7FB8-1E60-AC07-C889083B8299}"/>
              </a:ext>
            </a:extLst>
          </p:cNvPr>
          <p:cNvSpPr txBox="1"/>
          <p:nvPr/>
        </p:nvSpPr>
        <p:spPr>
          <a:xfrm>
            <a:off x="627016" y="1739901"/>
            <a:ext cx="29519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xmlns="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17730" y="1464539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5E7263-A50C-60F8-2A66-C9158BFA712F}"/>
              </a:ext>
            </a:extLst>
          </p:cNvPr>
          <p:cNvSpPr txBox="1"/>
          <p:nvPr/>
        </p:nvSpPr>
        <p:spPr>
          <a:xfrm>
            <a:off x="3747717" y="162292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КРУПНЫЙ, СРЕДНИЙ И МАЛЫЙ БИЗНЕС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4D2D4D-AC47-1ED8-46D4-3ECC5263426D}"/>
              </a:ext>
            </a:extLst>
          </p:cNvPr>
          <p:cNvSpPr txBox="1"/>
          <p:nvPr/>
        </p:nvSpPr>
        <p:spPr>
          <a:xfrm>
            <a:off x="6817610" y="162292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Пользователи со сплошной заливкой">
            <a:extLst>
              <a:ext uri="{FF2B5EF4-FFF2-40B4-BE49-F238E27FC236}">
                <a16:creationId xmlns:a16="http://schemas.microsoft.com/office/drawing/2014/main" xmlns="" id="{10CCBE5A-FAA9-12A4-4285-9F19DBC10F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7302" y="1548595"/>
            <a:ext cx="360000" cy="360000"/>
          </a:xfrm>
          <a:prstGeom prst="rect">
            <a:avLst/>
          </a:prstGeom>
        </p:spPr>
      </p:pic>
      <p:pic>
        <p:nvPicPr>
          <p:cNvPr id="20" name="Рисунок 19" descr="Круговая блок-схема со сплошной заливкой">
            <a:extLst>
              <a:ext uri="{FF2B5EF4-FFF2-40B4-BE49-F238E27FC236}">
                <a16:creationId xmlns:a16="http://schemas.microsoft.com/office/drawing/2014/main" xmlns="" id="{A31EE2B5-4FD6-12A1-2E5B-434975C1A4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24238" y="1506300"/>
            <a:ext cx="360000" cy="360000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6AB0046B-BE9F-9153-5EAF-FE24679FC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049615"/>
              </p:ext>
            </p:extLst>
          </p:nvPr>
        </p:nvGraphicFramePr>
        <p:xfrm>
          <a:off x="768742" y="1974259"/>
          <a:ext cx="2687089" cy="396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F27700B9-0A6C-2F4C-6FA5-37D0A2CB0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470847"/>
              </p:ext>
            </p:extLst>
          </p:nvPr>
        </p:nvGraphicFramePr>
        <p:xfrm>
          <a:off x="3886013" y="2146134"/>
          <a:ext cx="2687089" cy="169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C50C965E-3236-3485-57CB-205FF455E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207617"/>
              </p:ext>
            </p:extLst>
          </p:nvPr>
        </p:nvGraphicFramePr>
        <p:xfrm>
          <a:off x="6953133" y="2154195"/>
          <a:ext cx="2731622" cy="328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0" name="Номер слайда 50">
            <a:extLst>
              <a:ext uri="{FF2B5EF4-FFF2-40B4-BE49-F238E27FC236}">
                <a16:creationId xmlns:a16="http://schemas.microsoft.com/office/drawing/2014/main" xmlns="" id="{A3031E31-6C19-7CC3-9A3E-85BC682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2DB816-6333-D935-40A3-66D99143035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986277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56E59B5D-3E38-BADA-DF40-F483FF350175}"/>
              </a:ext>
            </a:extLst>
          </p:cNvPr>
          <p:cNvSpPr/>
          <p:nvPr/>
        </p:nvSpPr>
        <p:spPr>
          <a:xfrm>
            <a:off x="3715185" y="1770879"/>
            <a:ext cx="2968120" cy="453694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AED28E4B-4C9B-EDA1-A133-4F6E183E8935}"/>
              </a:ext>
            </a:extLst>
          </p:cNvPr>
          <p:cNvSpPr/>
          <p:nvPr/>
        </p:nvSpPr>
        <p:spPr>
          <a:xfrm>
            <a:off x="627016" y="1770878"/>
            <a:ext cx="2951999" cy="4536945"/>
          </a:xfrm>
          <a:prstGeom prst="roundRect">
            <a:avLst>
              <a:gd name="adj" fmla="val 864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ПРИ РЕАЛИЗАЦИИ ИНВЕСТИЦИОННОГО ПРОЕКТА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7254D348-821D-E792-0EB7-EC003E6AF949}"/>
              </a:ext>
            </a:extLst>
          </p:cNvPr>
          <p:cNvSpPr/>
          <p:nvPr/>
        </p:nvSpPr>
        <p:spPr>
          <a:xfrm>
            <a:off x="6819476" y="1770879"/>
            <a:ext cx="2968120" cy="453694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6A4766-7FB8-1E60-AC07-C889083B8299}"/>
              </a:ext>
            </a:extLst>
          </p:cNvPr>
          <p:cNvSpPr txBox="1"/>
          <p:nvPr/>
        </p:nvSpPr>
        <p:spPr>
          <a:xfrm>
            <a:off x="627016" y="200795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РЕАЛИЗОВАЛИ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xmlns="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83996" y="1847883"/>
            <a:ext cx="360000" cy="3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9ED5EC5-DA2B-B67F-316E-9A04197D5075}"/>
              </a:ext>
            </a:extLst>
          </p:cNvPr>
          <p:cNvSpPr txBox="1"/>
          <p:nvPr/>
        </p:nvSpPr>
        <p:spPr>
          <a:xfrm>
            <a:off x="839119" y="2720805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7,1%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36176DF-7E83-79D9-D98C-C16A349E3BCF}"/>
              </a:ext>
            </a:extLst>
          </p:cNvPr>
          <p:cNvSpPr txBox="1"/>
          <p:nvPr/>
        </p:nvSpPr>
        <p:spPr>
          <a:xfrm>
            <a:off x="839119" y="3222924"/>
            <a:ext cx="225413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в выборке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817A7D7-39C3-C19E-03C1-116EF4F8C841}"/>
              </a:ext>
            </a:extLst>
          </p:cNvPr>
          <p:cNvSpPr txBox="1"/>
          <p:nvPr/>
        </p:nvSpPr>
        <p:spPr>
          <a:xfrm>
            <a:off x="7029858" y="2173396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014617-87EF-37E5-0BB4-59168B9B1CFA}"/>
              </a:ext>
            </a:extLst>
          </p:cNvPr>
          <p:cNvSpPr txBox="1"/>
          <p:nvPr/>
        </p:nvSpPr>
        <p:spPr>
          <a:xfrm>
            <a:off x="7029857" y="2675515"/>
            <a:ext cx="244699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отмечают финансовые трудности, </a:t>
            </a:r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использования заёмных средств для развития бизнеса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6B5C4DF-4879-E82C-1A8B-99D847E68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989656"/>
              </p:ext>
            </p:extLst>
          </p:nvPr>
        </p:nvGraphicFramePr>
        <p:xfrm>
          <a:off x="618954" y="3222924"/>
          <a:ext cx="2951999" cy="308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030012-FB3A-62A3-8150-35FFC833724F}"/>
              </a:ext>
            </a:extLst>
          </p:cNvPr>
          <p:cNvSpPr txBox="1"/>
          <p:nvPr/>
        </p:nvSpPr>
        <p:spPr>
          <a:xfrm>
            <a:off x="3943844" y="2173396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14,3%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F5DA38-46A5-A6B1-F9E8-3231D6BCC328}"/>
              </a:ext>
            </a:extLst>
          </p:cNvPr>
          <p:cNvSpPr txBox="1"/>
          <p:nvPr/>
        </p:nvSpPr>
        <p:spPr>
          <a:xfrm>
            <a:off x="3943844" y="2675515"/>
            <a:ext cx="22541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отмечают сложности с оформлением документов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C5B1B2-3C1F-0578-5028-AAE9B4C94CD4}"/>
              </a:ext>
            </a:extLst>
          </p:cNvPr>
          <p:cNvSpPr txBox="1"/>
          <p:nvPr/>
        </p:nvSpPr>
        <p:spPr>
          <a:xfrm>
            <a:off x="4182802" y="3222924"/>
            <a:ext cx="127423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документов              и требуемых разрешений</a:t>
            </a:r>
            <a:endParaRPr lang="x-none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12DCE40-94A9-EDBA-14E5-8C5D96887B18}"/>
              </a:ext>
            </a:extLst>
          </p:cNvPr>
          <p:cNvCxnSpPr>
            <a:cxnSpLocks/>
          </p:cNvCxnSpPr>
          <p:nvPr/>
        </p:nvCxnSpPr>
        <p:spPr>
          <a:xfrm>
            <a:off x="3943844" y="3243093"/>
            <a:ext cx="0" cy="7962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Бумага со сплошной заливкой">
            <a:extLst>
              <a:ext uri="{FF2B5EF4-FFF2-40B4-BE49-F238E27FC236}">
                <a16:creationId xmlns:a16="http://schemas.microsoft.com/office/drawing/2014/main" xmlns="" id="{4F310181-AA42-403C-25BD-E9F7DC161C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58384" y="1873958"/>
            <a:ext cx="360000" cy="360000"/>
          </a:xfrm>
          <a:prstGeom prst="rect">
            <a:avLst/>
          </a:prstGeom>
        </p:spPr>
      </p:pic>
      <p:sp>
        <p:nvSpPr>
          <p:cNvPr id="4" name="Номер слайда 50">
            <a:extLst>
              <a:ext uri="{FF2B5EF4-FFF2-40B4-BE49-F238E27FC236}">
                <a16:creationId xmlns:a16="http://schemas.microsoft.com/office/drawing/2014/main" xmlns="" id="{B8B07B34-80FE-991E-E035-539AE3E3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996AA-35EC-F6E0-E70F-A09B3222F6B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4227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40" descr="Country highway receding to horizon">
            <a:extLst>
              <a:ext uri="{FF2B5EF4-FFF2-40B4-BE49-F238E27FC236}">
                <a16:creationId xmlns:a16="http://schemas.microsoft.com/office/drawing/2014/main" xmlns="" id="{601A6AC4-8968-0B94-EFDD-22E1A9943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321" y="3541706"/>
            <a:ext cx="3977354" cy="2766116"/>
          </a:xfrm>
          <a:custGeom>
            <a:avLst/>
            <a:gdLst>
              <a:gd name="connsiteX0" fmla="*/ 247567 w 3977354"/>
              <a:gd name="connsiteY0" fmla="*/ 0 h 2766116"/>
              <a:gd name="connsiteX1" fmla="*/ 3729787 w 3977354"/>
              <a:gd name="connsiteY1" fmla="*/ 0 h 2766116"/>
              <a:gd name="connsiteX2" fmla="*/ 3977354 w 3977354"/>
              <a:gd name="connsiteY2" fmla="*/ 247567 h 2766116"/>
              <a:gd name="connsiteX3" fmla="*/ 3977354 w 3977354"/>
              <a:gd name="connsiteY3" fmla="*/ 2518549 h 2766116"/>
              <a:gd name="connsiteX4" fmla="*/ 3729787 w 3977354"/>
              <a:gd name="connsiteY4" fmla="*/ 2766116 h 2766116"/>
              <a:gd name="connsiteX5" fmla="*/ 247567 w 3977354"/>
              <a:gd name="connsiteY5" fmla="*/ 2766116 h 2766116"/>
              <a:gd name="connsiteX6" fmla="*/ 0 w 3977354"/>
              <a:gd name="connsiteY6" fmla="*/ 2518549 h 2766116"/>
              <a:gd name="connsiteX7" fmla="*/ 0 w 3977354"/>
              <a:gd name="connsiteY7" fmla="*/ 247567 h 2766116"/>
              <a:gd name="connsiteX8" fmla="*/ 247567 w 3977354"/>
              <a:gd name="connsiteY8" fmla="*/ 0 h 276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7354" h="2766116">
                <a:moveTo>
                  <a:pt x="247567" y="0"/>
                </a:moveTo>
                <a:lnTo>
                  <a:pt x="3729787" y="0"/>
                </a:lnTo>
                <a:cubicBezTo>
                  <a:pt x="3866514" y="0"/>
                  <a:pt x="3977354" y="110840"/>
                  <a:pt x="3977354" y="247567"/>
                </a:cubicBezTo>
                <a:lnTo>
                  <a:pt x="3977354" y="2518549"/>
                </a:lnTo>
                <a:cubicBezTo>
                  <a:pt x="3977354" y="2655276"/>
                  <a:pt x="3866514" y="2766116"/>
                  <a:pt x="3729787" y="2766116"/>
                </a:cubicBezTo>
                <a:lnTo>
                  <a:pt x="247567" y="2766116"/>
                </a:lnTo>
                <a:cubicBezTo>
                  <a:pt x="110840" y="2766116"/>
                  <a:pt x="0" y="2655276"/>
                  <a:pt x="0" y="2518549"/>
                </a:cubicBezTo>
                <a:lnTo>
                  <a:pt x="0" y="247567"/>
                </a:lnTo>
                <a:cubicBezTo>
                  <a:pt x="0" y="110840"/>
                  <a:pt x="110840" y="0"/>
                  <a:pt x="247567" y="0"/>
                </a:cubicBezTo>
                <a:close/>
              </a:path>
            </a:pathLst>
          </a:cu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38DF27EB-ADD8-14D9-C3C2-A3493440690F}"/>
              </a:ext>
            </a:extLst>
          </p:cNvPr>
          <p:cNvSpPr/>
          <p:nvPr/>
        </p:nvSpPr>
        <p:spPr>
          <a:xfrm>
            <a:off x="5795703" y="1401547"/>
            <a:ext cx="3991893" cy="2027453"/>
          </a:xfrm>
          <a:prstGeom prst="roundRect">
            <a:avLst>
              <a:gd name="adj" fmla="val 12961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DCD92E-140C-FCEB-8D89-B4DFC2B66BB3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ВОЗМОЖНЫЕ РЕШЕНИЯ ПРОБЛЕМ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5E2268E5-CB2D-B784-7262-390A9AE7A51B}"/>
              </a:ext>
            </a:extLst>
          </p:cNvPr>
          <p:cNvSpPr/>
          <p:nvPr/>
        </p:nvSpPr>
        <p:spPr>
          <a:xfrm>
            <a:off x="627015" y="1401546"/>
            <a:ext cx="5035461" cy="4906276"/>
          </a:xfrm>
          <a:prstGeom prst="roundRect">
            <a:avLst>
              <a:gd name="adj" fmla="val 447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0EB40B-61B0-71B6-E201-BA9AA69269D8}"/>
              </a:ext>
            </a:extLst>
          </p:cNvPr>
          <p:cNvSpPr txBox="1"/>
          <p:nvPr/>
        </p:nvSpPr>
        <p:spPr>
          <a:xfrm>
            <a:off x="627015" y="1638617"/>
            <a:ext cx="504516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МНЕНИЮ ПРЕДСТАВИТЕЛЕЙ ОПРОШЕННЫХ КОМПАНИЙ НЕОБХОДИМЫ СЛЕДУЮЩИЕ МЕРЫ ПОДДЕРЖКИ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D37134AF-D33A-98D0-FD9F-4B46E40AEAB0}"/>
              </a:ext>
            </a:extLst>
          </p:cNvPr>
          <p:cNvSpPr/>
          <p:nvPr/>
        </p:nvSpPr>
        <p:spPr>
          <a:xfrm>
            <a:off x="895349" y="2216647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F514B4-11AB-2F0C-7546-55DFDECCE05B}"/>
              </a:ext>
            </a:extLst>
          </p:cNvPr>
          <p:cNvSpPr txBox="1"/>
          <p:nvPr/>
        </p:nvSpPr>
        <p:spPr>
          <a:xfrm>
            <a:off x="1075254" y="2435116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57,2%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061EC0-AB85-1D71-C9AD-F14D1A817343}"/>
              </a:ext>
            </a:extLst>
          </p:cNvPr>
          <p:cNvSpPr txBox="1"/>
          <p:nvPr/>
        </p:nvSpPr>
        <p:spPr>
          <a:xfrm>
            <a:off x="1805462" y="2459742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2044BA2-B44C-A712-1297-D72CF4C9D5C3}"/>
              </a:ext>
            </a:extLst>
          </p:cNvPr>
          <p:cNvSpPr/>
          <p:nvPr/>
        </p:nvSpPr>
        <p:spPr>
          <a:xfrm>
            <a:off x="895349" y="2996315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9ABA0665-7BF5-3BB6-EDAD-1C435AAA8499}"/>
              </a:ext>
            </a:extLst>
          </p:cNvPr>
          <p:cNvSpPr/>
          <p:nvPr/>
        </p:nvSpPr>
        <p:spPr>
          <a:xfrm>
            <a:off x="895349" y="3781162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xmlns="" id="{5802C631-A1EC-A364-FF47-7CC93E5701E0}"/>
              </a:ext>
            </a:extLst>
          </p:cNvPr>
          <p:cNvSpPr/>
          <p:nvPr/>
        </p:nvSpPr>
        <p:spPr>
          <a:xfrm>
            <a:off x="895349" y="4560830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xmlns="" id="{2D1761B5-B3E1-7A76-AAF3-1224BFFBAF6C}"/>
              </a:ext>
            </a:extLst>
          </p:cNvPr>
          <p:cNvSpPr/>
          <p:nvPr/>
        </p:nvSpPr>
        <p:spPr>
          <a:xfrm>
            <a:off x="895349" y="5340498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6" name="Рисунок 105" descr="Монеты со сплошной заливкой">
            <a:extLst>
              <a:ext uri="{FF2B5EF4-FFF2-40B4-BE49-F238E27FC236}">
                <a16:creationId xmlns:a16="http://schemas.microsoft.com/office/drawing/2014/main" xmlns="" id="{705F1669-CC6A-B05D-F958-37BDF31085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2386495"/>
            <a:ext cx="360000" cy="3600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949C828-2577-C5DF-ADD5-C08EEA31DFB6}"/>
              </a:ext>
            </a:extLst>
          </p:cNvPr>
          <p:cNvSpPr txBox="1"/>
          <p:nvPr/>
        </p:nvSpPr>
        <p:spPr>
          <a:xfrm>
            <a:off x="1075254" y="3218750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28,6%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766BA8F-FC57-5B2D-90E2-D56C05BC4F1C}"/>
              </a:ext>
            </a:extLst>
          </p:cNvPr>
          <p:cNvSpPr txBox="1"/>
          <p:nvPr/>
        </p:nvSpPr>
        <p:spPr>
          <a:xfrm>
            <a:off x="1805462" y="3243376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</a:t>
            </a:r>
          </a:p>
        </p:txBody>
      </p:sp>
      <p:pic>
        <p:nvPicPr>
          <p:cNvPr id="110" name="Рисунок 109" descr="Монеты со сплошной заливкой">
            <a:extLst>
              <a:ext uri="{FF2B5EF4-FFF2-40B4-BE49-F238E27FC236}">
                <a16:creationId xmlns:a16="http://schemas.microsoft.com/office/drawing/2014/main" xmlns="" id="{B09FEF6A-902E-311B-AEB9-701814B81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3170129"/>
            <a:ext cx="360000" cy="3600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C95DD27A-64EF-79D2-15ED-71C79132EF43}"/>
              </a:ext>
            </a:extLst>
          </p:cNvPr>
          <p:cNvSpPr txBox="1"/>
          <p:nvPr/>
        </p:nvSpPr>
        <p:spPr>
          <a:xfrm>
            <a:off x="1075254" y="3999631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35,7%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3D1E8BC5-CED5-2F8A-8057-235370113FEC}"/>
              </a:ext>
            </a:extLst>
          </p:cNvPr>
          <p:cNvSpPr txBox="1"/>
          <p:nvPr/>
        </p:nvSpPr>
        <p:spPr>
          <a:xfrm>
            <a:off x="1805462" y="4024257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</a:t>
            </a:r>
          </a:p>
        </p:txBody>
      </p:sp>
      <p:pic>
        <p:nvPicPr>
          <p:cNvPr id="114" name="Рисунок 113" descr="Монеты со сплошной заливкой">
            <a:extLst>
              <a:ext uri="{FF2B5EF4-FFF2-40B4-BE49-F238E27FC236}">
                <a16:creationId xmlns:a16="http://schemas.microsoft.com/office/drawing/2014/main" xmlns="" id="{CEBF71AD-3798-079F-1006-4BBD621CB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3951010"/>
            <a:ext cx="360000" cy="3600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B49FEFF5-ED7A-911B-E522-304578F8CA2D}"/>
              </a:ext>
            </a:extLst>
          </p:cNvPr>
          <p:cNvSpPr txBox="1"/>
          <p:nvPr/>
        </p:nvSpPr>
        <p:spPr>
          <a:xfrm>
            <a:off x="1075254" y="4786885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21,4%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069AE09-F3E7-1FF7-20FD-D0140564616C}"/>
              </a:ext>
            </a:extLst>
          </p:cNvPr>
          <p:cNvSpPr txBox="1"/>
          <p:nvPr/>
        </p:nvSpPr>
        <p:spPr>
          <a:xfrm>
            <a:off x="1805461" y="4811511"/>
            <a:ext cx="25156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подборе кадров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8EC6495-D330-6761-457E-5F874A3FA7B8}"/>
              </a:ext>
            </a:extLst>
          </p:cNvPr>
          <p:cNvSpPr txBox="1"/>
          <p:nvPr/>
        </p:nvSpPr>
        <p:spPr>
          <a:xfrm>
            <a:off x="1075254" y="5558143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31,9%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FAF710BB-3919-EA2E-FBBA-05860669961B}"/>
              </a:ext>
            </a:extLst>
          </p:cNvPr>
          <p:cNvSpPr txBox="1"/>
          <p:nvPr/>
        </p:nvSpPr>
        <p:spPr>
          <a:xfrm>
            <a:off x="1805462" y="5500497"/>
            <a:ext cx="27989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существующих мер поддержки</a:t>
            </a:r>
          </a:p>
        </p:txBody>
      </p:sp>
      <p:pic>
        <p:nvPicPr>
          <p:cNvPr id="124" name="Рисунок 123" descr="Банк со сплошной заливкой">
            <a:extLst>
              <a:ext uri="{FF2B5EF4-FFF2-40B4-BE49-F238E27FC236}">
                <a16:creationId xmlns:a16="http://schemas.microsoft.com/office/drawing/2014/main" xmlns="" id="{077AE888-BF98-A5C8-3632-BAD43006AF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42184" y="5484834"/>
            <a:ext cx="360000" cy="360000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0969E07-9DBB-0BE0-5FE2-B2628E78DAD2}"/>
              </a:ext>
            </a:extLst>
          </p:cNvPr>
          <p:cNvSpPr txBox="1"/>
          <p:nvPr/>
        </p:nvSpPr>
        <p:spPr>
          <a:xfrm>
            <a:off x="6043094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85,7%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3D5E7585-AEA8-6C9F-5ED3-B5D390D5176F}"/>
              </a:ext>
            </a:extLst>
          </p:cNvPr>
          <p:cNvSpPr txBox="1"/>
          <p:nvPr/>
        </p:nvSpPr>
        <p:spPr>
          <a:xfrm>
            <a:off x="6043093" y="2306182"/>
            <a:ext cx="259986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 отмечают,          что для более активного развития округа необходимо улучшение транспортной инфраструктуры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Номер слайда 50">
            <a:extLst>
              <a:ext uri="{FF2B5EF4-FFF2-40B4-BE49-F238E27FC236}">
                <a16:creationId xmlns:a16="http://schemas.microsoft.com/office/drawing/2014/main" xmlns="" id="{D59CBD11-ED18-A63D-880A-49AA9FCE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D33EA256-31E2-E04A-4863-8F643E1771C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3EA7A1B3-FDB2-174A-2418-3B154CBF70E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933289" y="4733067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6EA9FB-1524-7609-F314-80A9F1E1D35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028447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51A819EE-87B6-8A1A-0730-08E1B3889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418895"/>
              </p:ext>
            </p:extLst>
          </p:nvPr>
        </p:nvGraphicFramePr>
        <p:xfrm>
          <a:off x="3723245" y="1401546"/>
          <a:ext cx="2968122" cy="416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АДМИНИСТРАЦИЕЙ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8736" y="1401545"/>
            <a:ext cx="2966400" cy="2394000"/>
          </a:xfrm>
          <a:prstGeom prst="roundRect">
            <a:avLst>
              <a:gd name="adj" fmla="val 109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7DE4BB89-C823-8988-7CBC-1B407915213F}"/>
              </a:ext>
            </a:extLst>
          </p:cNvPr>
          <p:cNvSpPr/>
          <p:nvPr/>
        </p:nvSpPr>
        <p:spPr>
          <a:xfrm>
            <a:off x="3723245" y="1401545"/>
            <a:ext cx="2968122" cy="4906275"/>
          </a:xfrm>
          <a:prstGeom prst="roundRect">
            <a:avLst>
              <a:gd name="adj" fmla="val 772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7254D348-821D-E792-0EB7-EC003E6AF949}"/>
              </a:ext>
            </a:extLst>
          </p:cNvPr>
          <p:cNvSpPr/>
          <p:nvPr/>
        </p:nvSpPr>
        <p:spPr>
          <a:xfrm>
            <a:off x="6819476" y="1401546"/>
            <a:ext cx="2968120" cy="4906274"/>
          </a:xfrm>
          <a:prstGeom prst="roundRect">
            <a:avLst>
              <a:gd name="adj" fmla="val 86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6A4766-7FB8-1E60-AC07-C889083B8299}"/>
              </a:ext>
            </a:extLst>
          </p:cNvPr>
          <p:cNvSpPr txBox="1"/>
          <p:nvPr/>
        </p:nvSpPr>
        <p:spPr>
          <a:xfrm>
            <a:off x="3723246" y="1600517"/>
            <a:ext cx="29681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    </a:t>
            </a:r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АДМИНИСТРАЦИЕЙ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Монеты со сплошной заливкой">
            <a:extLst>
              <a:ext uri="{FF2B5EF4-FFF2-40B4-BE49-F238E27FC236}">
                <a16:creationId xmlns:a16="http://schemas.microsoft.com/office/drawing/2014/main" xmlns="" id="{8FCBDF6A-8A7F-4E13-688F-B44DA31C21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93257" y="1478550"/>
            <a:ext cx="360000" cy="360000"/>
          </a:xfrm>
          <a:prstGeom prst="rect">
            <a:avLst/>
          </a:prstGeom>
        </p:spPr>
      </p:pic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xmlns="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83996" y="1478550"/>
            <a:ext cx="360000" cy="3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9ED5EC5-DA2B-B67F-316E-9A04197D5075}"/>
              </a:ext>
            </a:extLst>
          </p:cNvPr>
          <p:cNvSpPr txBox="1"/>
          <p:nvPr/>
        </p:nvSpPr>
        <p:spPr>
          <a:xfrm>
            <a:off x="839119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15,6%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36176DF-7E83-79D9-D98C-C16A349E3BCF}"/>
              </a:ext>
            </a:extLst>
          </p:cNvPr>
          <p:cNvSpPr txBox="1"/>
          <p:nvPr/>
        </p:nvSpPr>
        <p:spPr>
          <a:xfrm>
            <a:off x="839119" y="2306182"/>
            <a:ext cx="22541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 знают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инвестиционном уполномоченном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CE7D1C-8603-5ACB-F1B9-4CC96A819C5B}"/>
              </a:ext>
            </a:extLst>
          </p:cNvPr>
          <p:cNvSpPr txBox="1"/>
          <p:nvPr/>
        </p:nvSpPr>
        <p:spPr>
          <a:xfrm>
            <a:off x="837399" y="4450871"/>
            <a:ext cx="1677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85,7%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D320235-F304-A8D4-B377-A0F3302396DA}"/>
              </a:ext>
            </a:extLst>
          </p:cNvPr>
          <p:cNvSpPr txBox="1"/>
          <p:nvPr/>
        </p:nvSpPr>
        <p:spPr>
          <a:xfrm>
            <a:off x="837398" y="4952990"/>
            <a:ext cx="16772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контактировала с ними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AED28E4B-4C9B-EDA1-A133-4F6E183E8935}"/>
              </a:ext>
            </a:extLst>
          </p:cNvPr>
          <p:cNvSpPr/>
          <p:nvPr/>
        </p:nvSpPr>
        <p:spPr>
          <a:xfrm>
            <a:off x="627016" y="3914887"/>
            <a:ext cx="2951999" cy="2394000"/>
          </a:xfrm>
          <a:prstGeom prst="roundRect">
            <a:avLst>
              <a:gd name="adj" fmla="val 10253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817A7D7-39C3-C19E-03C1-116EF4F8C841}"/>
              </a:ext>
            </a:extLst>
          </p:cNvPr>
          <p:cNvSpPr txBox="1"/>
          <p:nvPr/>
        </p:nvSpPr>
        <p:spPr>
          <a:xfrm>
            <a:off x="7029858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9,1%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014617-87EF-37E5-0BB4-59168B9B1CFA}"/>
              </a:ext>
            </a:extLst>
          </p:cNvPr>
          <p:cNvSpPr txBox="1"/>
          <p:nvPr/>
        </p:nvSpPr>
        <p:spPr>
          <a:xfrm>
            <a:off x="7029858" y="2306182"/>
            <a:ext cx="225413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компаний-респондентов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получали государственную финансовую поддержку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FC61C3-3A62-D900-880B-15D1D1181A3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56887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27946F-179A-49B4-0BB0-96B2051D4AB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АФАНАСЬЕВСКОГО МУНИЦИПАЛЬНОГО ОКРУГА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5F0592A3-CCBC-26A7-8134-12102FCA435F}"/>
              </a:ext>
            </a:extLst>
          </p:cNvPr>
          <p:cNvSpPr/>
          <p:nvPr/>
        </p:nvSpPr>
        <p:spPr>
          <a:xfrm>
            <a:off x="7033189" y="158307"/>
            <a:ext cx="2733627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BF2EC44-B93A-6DD0-E7E6-F2814E9FD082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769BDC-84C5-87C2-9A8A-BFB56689C509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1374B2-EE14-11BF-2352-85908E77CF2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960" y="1298156"/>
            <a:ext cx="2174751" cy="28963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531" y="158307"/>
            <a:ext cx="1129469" cy="7276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9" y="1232938"/>
            <a:ext cx="7181065" cy="39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A681B2E-CC94-3AAF-E060-F2F2C175E23F}"/>
              </a:ext>
            </a:extLst>
          </p:cNvPr>
          <p:cNvSpPr/>
          <p:nvPr/>
        </p:nvSpPr>
        <p:spPr>
          <a:xfrm>
            <a:off x="627017" y="1401547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ОТГРУЖЕННОЙ </a:t>
            </a: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3358783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009294"/>
              </p:ext>
            </p:extLst>
          </p:nvPr>
        </p:nvGraphicFramePr>
        <p:xfrm>
          <a:off x="6821197" y="2283621"/>
          <a:ext cx="2966399" cy="327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(оценка)</a:t>
            </a:r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859BFF25-7647-679E-CF0A-EDBC0E40A471}"/>
              </a:ext>
            </a:extLst>
          </p:cNvPr>
          <p:cNvGrpSpPr/>
          <p:nvPr/>
        </p:nvGrpSpPr>
        <p:grpSpPr>
          <a:xfrm>
            <a:off x="2349636" y="2150266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xmlns="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xmlns="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prstClr val="white"/>
                </a:solidFill>
              </a:endParaRPr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xmlns="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xmlns="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xmlns="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342,4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204,9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205,8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xmlns="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875,3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775,2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753,8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xmlns="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914,0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xmlns="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1085,1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977,6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14 110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xmlns="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17 754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16 515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xmlns="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23 669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xmlns="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28 881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26 044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xmlns="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xmlns="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xmlns="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</a:t>
            </a:r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ОКРУГА</a:t>
            </a:r>
          </a:p>
        </p:txBody>
      </p:sp>
    </p:spTree>
    <p:extLst>
      <p:ext uri="{BB962C8B-B14F-4D97-AF65-F5344CB8AC3E}">
        <p14:creationId xmlns:p14="http://schemas.microsoft.com/office/powerpoint/2010/main" val="58987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4896 чел.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271240"/>
              </p:ext>
            </p:extLst>
          </p:nvPr>
        </p:nvGraphicFramePr>
        <p:xfrm>
          <a:off x="836567" y="2046834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172947"/>
              </p:ext>
            </p:extLst>
          </p:nvPr>
        </p:nvGraphicFramePr>
        <p:xfrm>
          <a:off x="766354" y="4578382"/>
          <a:ext cx="3014999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7593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EFDBC0B8-5E11-F341-0ED5-65974A167108}"/>
              </a:ext>
            </a:extLst>
          </p:cNvPr>
          <p:cNvSpPr/>
          <p:nvPr/>
        </p:nvSpPr>
        <p:spPr>
          <a:xfrm>
            <a:off x="4241277" y="236179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BC90595E-27D2-4878-4C3C-D23C5E914F17}"/>
              </a:ext>
            </a:extLst>
          </p:cNvPr>
          <p:cNvSpPr/>
          <p:nvPr/>
        </p:nvSpPr>
        <p:spPr>
          <a:xfrm>
            <a:off x="4241277" y="279060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F366D0DC-2F2F-1395-6E58-4CEE70D8CCE3}"/>
              </a:ext>
            </a:extLst>
          </p:cNvPr>
          <p:cNvSpPr/>
          <p:nvPr/>
        </p:nvSpPr>
        <p:spPr>
          <a:xfrm>
            <a:off x="4241277" y="324553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xmlns="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63488"/>
              </p:ext>
            </p:extLst>
          </p:nvPr>
        </p:nvGraphicFramePr>
        <p:xfrm>
          <a:off x="5289759" y="1400273"/>
          <a:ext cx="4497840" cy="216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:a16="http://schemas.microsoft.com/office/drawing/2014/main" xmlns="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:a16="http://schemas.microsoft.com/office/drawing/2014/main" xmlns="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298273598"/>
                    </a:ext>
                  </a:extLst>
                </a:gridCol>
              </a:tblGrid>
              <a:tr h="308558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852991"/>
                  </a:ext>
                </a:extLst>
              </a:tr>
              <a:tr h="372187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номинальная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одного работающего         по 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044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506270"/>
                  </a:ext>
                </a:extLst>
              </a:tr>
              <a:tr h="37218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235586"/>
                  </a:ext>
                </a:extLst>
              </a:tr>
              <a:tr h="372187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по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Кировской области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79490"/>
                  </a:ext>
                </a:extLst>
              </a:tr>
              <a:tr h="744375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Кировской области 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44000"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292117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DE570A78-46A9-3F07-36FA-94EF1D510C3A}"/>
              </a:ext>
            </a:extLst>
          </p:cNvPr>
          <p:cNvSpPr/>
          <p:nvPr/>
        </p:nvSpPr>
        <p:spPr>
          <a:xfrm>
            <a:off x="5495581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0,8%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01.01.2023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Кировской области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Кировской области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70188" y="278723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V="1">
            <a:off x="2890205" y="5678245"/>
            <a:ext cx="360001" cy="360001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2443" y="5640245"/>
            <a:ext cx="294156" cy="322317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22443" y="2351846"/>
            <a:ext cx="405129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с продолжительной холодной многоснежной зимой и умеренным теплым летом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0167" y="2869463"/>
            <a:ext cx="16801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-15℃, в июле + 16℃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01369" y="3302248"/>
            <a:ext cx="16888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дней в месяце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лесного фонда 430,8 тыс. га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запас древесины 60,7 млн. м3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152680" y="5616691"/>
            <a:ext cx="133282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мягко-лиственные породы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9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 образованы из гальки, гравия и глины </a:t>
            </a:r>
            <a:endParaRPr lang="en-US" sz="9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860469" y="2758783"/>
            <a:ext cx="15176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запасы строительных песков и гравия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7999932" y="2758783"/>
            <a:ext cx="18189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гравия и торфа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515,6 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63,0 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тыс. га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xmlns="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937" y="5516739"/>
            <a:ext cx="550996" cy="3928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70726" y="5516739"/>
            <a:ext cx="147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лесного фонда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429,8 тыс. га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31916"/>
            <a:ext cx="2196000" cy="3437907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памятника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6" y="2269715"/>
            <a:ext cx="2196000" cy="340225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12926F69-40C7-3974-087F-9781F99C6E13}"/>
              </a:ext>
            </a:extLst>
          </p:cNvPr>
          <p:cNvSpPr txBox="1"/>
          <p:nvPr/>
        </p:nvSpPr>
        <p:spPr>
          <a:xfrm>
            <a:off x="826896" y="5518079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225F85E-9845-220A-B6E0-8F517F2F3582}"/>
              </a:ext>
            </a:extLst>
          </p:cNvPr>
          <p:cNvSpPr txBox="1"/>
          <p:nvPr/>
        </p:nvSpPr>
        <p:spPr>
          <a:xfrm>
            <a:off x="826896" y="5863510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240BB4F-916F-9A16-B053-540E8BA0C6C3}"/>
              </a:ext>
            </a:extLst>
          </p:cNvPr>
          <p:cNvSpPr txBox="1"/>
          <p:nvPr/>
        </p:nvSpPr>
        <p:spPr>
          <a:xfrm>
            <a:off x="1828506" y="5515935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690BC0E0-A47B-7C34-B2FA-E073E5D93F69}"/>
              </a:ext>
            </a:extLst>
          </p:cNvPr>
          <p:cNvSpPr txBox="1"/>
          <p:nvPr/>
        </p:nvSpPr>
        <p:spPr>
          <a:xfrm>
            <a:off x="826896" y="4770621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8B3D4C90-9F8B-ADB3-6F43-32DD9FCCC0A1}"/>
              </a:ext>
            </a:extLst>
          </p:cNvPr>
          <p:cNvSpPr txBox="1"/>
          <p:nvPr/>
        </p:nvSpPr>
        <p:spPr>
          <a:xfrm>
            <a:off x="826896" y="5116052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8289096E-232E-07AD-8087-A4968491C029}"/>
              </a:ext>
            </a:extLst>
          </p:cNvPr>
          <p:cNvSpPr txBox="1"/>
          <p:nvPr/>
        </p:nvSpPr>
        <p:spPr>
          <a:xfrm>
            <a:off x="1828506" y="4768477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1648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1318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400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стационарные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койки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фельдшерско-акушерский пункт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4473" y="3855130"/>
            <a:ext cx="194337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и 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 врачебной практики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339550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18390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плоскостных спортивных сооружений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476481" y="4023164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школа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37F814F7-C72C-DEBF-A8E0-D0157782DA7F}"/>
              </a:ext>
            </a:extLst>
          </p:cNvPr>
          <p:cNvSpPr/>
          <p:nvPr/>
        </p:nvSpPr>
        <p:spPr>
          <a:xfrm>
            <a:off x="5305521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82B9E135-49A8-AFAE-B5ED-1983DB685625}"/>
              </a:ext>
            </a:extLst>
          </p:cNvPr>
          <p:cNvSpPr/>
          <p:nvPr/>
        </p:nvSpPr>
        <p:spPr>
          <a:xfrm>
            <a:off x="5305521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01A812C-12AC-0269-B78F-98A858EE1EF6}"/>
              </a:ext>
            </a:extLst>
          </p:cNvPr>
          <p:cNvSpPr/>
          <p:nvPr/>
        </p:nvSpPr>
        <p:spPr>
          <a:xfrm>
            <a:off x="627016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2D3A55BF-3247-B000-6EA4-E0D6AB1E9AFD}"/>
              </a:ext>
            </a:extLst>
          </p:cNvPr>
          <p:cNvSpPr/>
          <p:nvPr/>
        </p:nvSpPr>
        <p:spPr>
          <a:xfrm>
            <a:off x="627016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A15FB1C-D0D1-CE8C-F8E6-994D5BF27E92}"/>
              </a:ext>
            </a:extLst>
          </p:cNvPr>
          <p:cNvSpPr txBox="1"/>
          <p:nvPr/>
        </p:nvSpPr>
        <p:spPr>
          <a:xfrm>
            <a:off x="872824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85C49D6-BF39-8137-2806-6E756A76C75E}"/>
              </a:ext>
            </a:extLst>
          </p:cNvPr>
          <p:cNvSpPr txBox="1"/>
          <p:nvPr/>
        </p:nvSpPr>
        <p:spPr>
          <a:xfrm>
            <a:off x="872824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9D6839A-39A6-4F5E-B5FE-686F0C2ED13D}"/>
              </a:ext>
            </a:extLst>
          </p:cNvPr>
          <p:cNvSpPr txBox="1"/>
          <p:nvPr/>
        </p:nvSpPr>
        <p:spPr>
          <a:xfrm>
            <a:off x="5551329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0EE053FA-A557-1414-8ECE-9262B61E39F3}"/>
              </a:ext>
            </a:extLst>
          </p:cNvPr>
          <p:cNvSpPr txBox="1"/>
          <p:nvPr/>
        </p:nvSpPr>
        <p:spPr>
          <a:xfrm>
            <a:off x="5551329" y="3987200"/>
            <a:ext cx="38405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ВОДООТВЕДЕНИЯ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xmlns="" id="{C51C3D30-2B31-37DD-003E-863B1BF9B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224967"/>
              </p:ext>
            </p:extLst>
          </p:nvPr>
        </p:nvGraphicFramePr>
        <p:xfrm>
          <a:off x="5551329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Диаграмма 138">
            <a:extLst>
              <a:ext uri="{FF2B5EF4-FFF2-40B4-BE49-F238E27FC236}">
                <a16:creationId xmlns:a16="http://schemas.microsoft.com/office/drawing/2014/main" xmlns="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422493"/>
              </p:ext>
            </p:extLst>
          </p:nvPr>
        </p:nvGraphicFramePr>
        <p:xfrm>
          <a:off x="5557264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" name="Диаграмма 140">
            <a:extLst>
              <a:ext uri="{FF2B5EF4-FFF2-40B4-BE49-F238E27FC236}">
                <a16:creationId xmlns:a16="http://schemas.microsoft.com/office/drawing/2014/main" xmlns="" id="{742B76D2-5D93-71F4-1341-2C5463DC0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686160"/>
              </p:ext>
            </p:extLst>
          </p:nvPr>
        </p:nvGraphicFramePr>
        <p:xfrm>
          <a:off x="5557264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3" name="Диаграмма 142">
            <a:extLst>
              <a:ext uri="{FF2B5EF4-FFF2-40B4-BE49-F238E27FC236}">
                <a16:creationId xmlns:a16="http://schemas.microsoft.com/office/drawing/2014/main" xmlns="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197845"/>
              </p:ext>
            </p:extLst>
          </p:nvPr>
        </p:nvGraphicFramePr>
        <p:xfrm>
          <a:off x="872824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4" name="Диаграмма 143">
            <a:extLst>
              <a:ext uri="{FF2B5EF4-FFF2-40B4-BE49-F238E27FC236}">
                <a16:creationId xmlns:a16="http://schemas.microsoft.com/office/drawing/2014/main" xmlns="" id="{31E09409-6A4A-5B0C-B3C4-AF3F5C0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348630"/>
              </p:ext>
            </p:extLst>
          </p:nvPr>
        </p:nvGraphicFramePr>
        <p:xfrm>
          <a:off x="878759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5" name="Диаграмма 144">
            <a:extLst>
              <a:ext uri="{FF2B5EF4-FFF2-40B4-BE49-F238E27FC236}">
                <a16:creationId xmlns:a16="http://schemas.microsoft.com/office/drawing/2014/main" xmlns="" id="{19E1FE89-1D22-621D-B790-2E2FDB94C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842682"/>
              </p:ext>
            </p:extLst>
          </p:nvPr>
        </p:nvGraphicFramePr>
        <p:xfrm>
          <a:off x="878759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2B7C9-C8A4-AD18-9E68-F31C31721362}"/>
              </a:ext>
            </a:extLst>
          </p:cNvPr>
          <p:cNvSpPr txBox="1"/>
          <p:nvPr/>
        </p:nvSpPr>
        <p:spPr>
          <a:xfrm>
            <a:off x="1367452" y="5593282"/>
            <a:ext cx="273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транспортного обслуживания, автомобильных дорог, услуг теплоснабжения, электроснабжения и водоснабжения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E461E-F443-47C2-E7FF-BE4E6CF5C7C2}"/>
              </a:ext>
            </a:extLst>
          </p:cNvPr>
          <p:cNvSpPr txBox="1"/>
          <p:nvPr/>
        </p:nvSpPr>
        <p:spPr>
          <a:xfrm>
            <a:off x="6323974" y="5675032"/>
            <a:ext cx="273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водоотведения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28443</TotalTime>
  <Words>4217</Words>
  <Application>Microsoft Office PowerPoint</Application>
  <PresentationFormat>Лист A4 (210x297 мм)</PresentationFormat>
  <Paragraphs>1211</Paragraphs>
  <Slides>48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User</cp:lastModifiedBy>
  <cp:revision>504</cp:revision>
  <cp:lastPrinted>2024-04-18T13:26:11Z</cp:lastPrinted>
  <dcterms:created xsi:type="dcterms:W3CDTF">2023-11-22T14:19:10Z</dcterms:created>
  <dcterms:modified xsi:type="dcterms:W3CDTF">2024-04-26T06:08:36Z</dcterms:modified>
</cp:coreProperties>
</file>